
<file path=[Content_Types].xml><?xml version="1.0" encoding="utf-8"?>
<Types xmlns="http://schemas.openxmlformats.org/package/2006/content-types">
  <Default Extension="bin" ContentType="image/unknown"/>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25"/>
  </p:notesMasterIdLst>
  <p:sldIdLst>
    <p:sldId id="256" r:id="rId2"/>
    <p:sldId id="715" r:id="rId3"/>
    <p:sldId id="514" r:id="rId4"/>
    <p:sldId id="520" r:id="rId5"/>
    <p:sldId id="716" r:id="rId6"/>
    <p:sldId id="603" r:id="rId7"/>
    <p:sldId id="529" r:id="rId8"/>
    <p:sldId id="561" r:id="rId9"/>
    <p:sldId id="562" r:id="rId10"/>
    <p:sldId id="564" r:id="rId11"/>
    <p:sldId id="565" r:id="rId12"/>
    <p:sldId id="569" r:id="rId13"/>
    <p:sldId id="612" r:id="rId14"/>
    <p:sldId id="566" r:id="rId15"/>
    <p:sldId id="567" r:id="rId16"/>
    <p:sldId id="570" r:id="rId17"/>
    <p:sldId id="613" r:id="rId18"/>
    <p:sldId id="614" r:id="rId19"/>
    <p:sldId id="638" r:id="rId20"/>
    <p:sldId id="639" r:id="rId21"/>
    <p:sldId id="640" r:id="rId22"/>
    <p:sldId id="641" r:id="rId23"/>
    <p:sldId id="642" r:id="rId24"/>
    <p:sldId id="643" r:id="rId25"/>
    <p:sldId id="644" r:id="rId26"/>
    <p:sldId id="645" r:id="rId27"/>
    <p:sldId id="646" r:id="rId28"/>
    <p:sldId id="668" r:id="rId29"/>
    <p:sldId id="669" r:id="rId30"/>
    <p:sldId id="678" r:id="rId31"/>
    <p:sldId id="718" r:id="rId32"/>
    <p:sldId id="719" r:id="rId33"/>
    <p:sldId id="694" r:id="rId34"/>
    <p:sldId id="691" r:id="rId35"/>
    <p:sldId id="721" r:id="rId36"/>
    <p:sldId id="679" r:id="rId37"/>
    <p:sldId id="690" r:id="rId38"/>
    <p:sldId id="671" r:id="rId39"/>
    <p:sldId id="722" r:id="rId40"/>
    <p:sldId id="680" r:id="rId41"/>
    <p:sldId id="672" r:id="rId42"/>
    <p:sldId id="677" r:id="rId43"/>
    <p:sldId id="681" r:id="rId44"/>
    <p:sldId id="683" r:id="rId45"/>
    <p:sldId id="682" r:id="rId46"/>
    <p:sldId id="684" r:id="rId47"/>
    <p:sldId id="685" r:id="rId48"/>
    <p:sldId id="686" r:id="rId49"/>
    <p:sldId id="724" r:id="rId50"/>
    <p:sldId id="687" r:id="rId51"/>
    <p:sldId id="676" r:id="rId52"/>
    <p:sldId id="720" r:id="rId53"/>
    <p:sldId id="689" r:id="rId54"/>
    <p:sldId id="698" r:id="rId55"/>
    <p:sldId id="699" r:id="rId56"/>
    <p:sldId id="700" r:id="rId57"/>
    <p:sldId id="701" r:id="rId58"/>
    <p:sldId id="702" r:id="rId59"/>
    <p:sldId id="703" r:id="rId60"/>
    <p:sldId id="704" r:id="rId61"/>
    <p:sldId id="705" r:id="rId62"/>
    <p:sldId id="706" r:id="rId63"/>
    <p:sldId id="707" r:id="rId64"/>
    <p:sldId id="708" r:id="rId65"/>
    <p:sldId id="709" r:id="rId66"/>
    <p:sldId id="710" r:id="rId67"/>
    <p:sldId id="711" r:id="rId68"/>
    <p:sldId id="712" r:id="rId69"/>
    <p:sldId id="713" r:id="rId70"/>
    <p:sldId id="673" r:id="rId71"/>
    <p:sldId id="723" r:id="rId72"/>
    <p:sldId id="693" r:id="rId73"/>
    <p:sldId id="692" r:id="rId74"/>
    <p:sldId id="717" r:id="rId75"/>
    <p:sldId id="522" r:id="rId76"/>
    <p:sldId id="714" r:id="rId77"/>
    <p:sldId id="581" r:id="rId78"/>
    <p:sldId id="647" r:id="rId79"/>
    <p:sldId id="583" r:id="rId80"/>
    <p:sldId id="649" r:id="rId81"/>
    <p:sldId id="650" r:id="rId82"/>
    <p:sldId id="648" r:id="rId83"/>
    <p:sldId id="584" r:id="rId84"/>
    <p:sldId id="585" r:id="rId85"/>
    <p:sldId id="620" r:id="rId86"/>
    <p:sldId id="651" r:id="rId87"/>
    <p:sldId id="652" r:id="rId88"/>
    <p:sldId id="653" r:id="rId89"/>
    <p:sldId id="624" r:id="rId90"/>
    <p:sldId id="611" r:id="rId91"/>
    <p:sldId id="654" r:id="rId92"/>
    <p:sldId id="655" r:id="rId93"/>
    <p:sldId id="657" r:id="rId94"/>
    <p:sldId id="656" r:id="rId95"/>
    <p:sldId id="658" r:id="rId96"/>
    <p:sldId id="625" r:id="rId97"/>
    <p:sldId id="659" r:id="rId98"/>
    <p:sldId id="660" r:id="rId99"/>
    <p:sldId id="628" r:id="rId100"/>
    <p:sldId id="528" r:id="rId101"/>
    <p:sldId id="571" r:id="rId102"/>
    <p:sldId id="572" r:id="rId103"/>
    <p:sldId id="573" r:id="rId104"/>
    <p:sldId id="574" r:id="rId105"/>
    <p:sldId id="575" r:id="rId106"/>
    <p:sldId id="661" r:id="rId107"/>
    <p:sldId id="576" r:id="rId108"/>
    <p:sldId id="663" r:id="rId109"/>
    <p:sldId id="577" r:id="rId110"/>
    <p:sldId id="662" r:id="rId111"/>
    <p:sldId id="580" r:id="rId112"/>
    <p:sldId id="588" r:id="rId113"/>
    <p:sldId id="578" r:id="rId114"/>
    <p:sldId id="630" r:id="rId115"/>
    <p:sldId id="665" r:id="rId116"/>
    <p:sldId id="666" r:id="rId117"/>
    <p:sldId id="664" r:id="rId118"/>
    <p:sldId id="667" r:id="rId119"/>
    <p:sldId id="633" r:id="rId120"/>
    <p:sldId id="634" r:id="rId121"/>
    <p:sldId id="635" r:id="rId122"/>
    <p:sldId id="637" r:id="rId123"/>
    <p:sldId id="586" r:id="rId12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1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6325" autoAdjust="0"/>
  </p:normalViewPr>
  <p:slideViewPr>
    <p:cSldViewPr>
      <p:cViewPr varScale="1">
        <p:scale>
          <a:sx n="95" d="100"/>
          <a:sy n="95" d="100"/>
        </p:scale>
        <p:origin x="1158"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11/15/2024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Likelihood function looks weird, but remember we just need a linear index function (our regression, bottom right of equation) and a pdf as our link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480680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benchmark because utility is an ordinal concept – it only has meaning as a comparison across states. (40 utils doesn’t get me anywhere).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12019485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if </a:t>
            </a:r>
            <a:r>
              <a:rPr lang="en-US" dirty="0" err="1"/>
              <a:t>y_ji</a:t>
            </a:r>
            <a:r>
              <a:rPr lang="en-US" dirty="0"/>
              <a:t> &gt; 0 </a:t>
            </a:r>
            <a:r>
              <a:rPr lang="en-US" dirty="0" err="1"/>
              <a:t>verus</a:t>
            </a:r>
            <a:r>
              <a:rPr lang="en-US" dirty="0"/>
              <a:t> </a:t>
            </a:r>
            <a:r>
              <a:rPr lang="en-US" dirty="0" err="1"/>
              <a:t>y_ji</a:t>
            </a:r>
            <a:r>
              <a:rPr lang="en-US" dirty="0"/>
              <a:t> &lt; 0? Think about the outside option as set to 0. What is the outcome now? Utility </a:t>
            </a:r>
            <a:r>
              <a:rPr lang="en-US" dirty="0">
                <a:sym typeface="Wingdings" panose="05000000000000000000" pitchFamily="2" charset="2"/>
              </a:rPr>
              <a:t> but can easily be converted into choice as a piecewise link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6744956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alpha_j</a:t>
            </a:r>
            <a:r>
              <a:rPr lang="en-US" dirty="0"/>
              <a:t> represents level differences in utility across options. Note that the notation </a:t>
            </a:r>
            <a:r>
              <a:rPr lang="en-US" dirty="0" err="1"/>
              <a:t>x_ji</a:t>
            </a:r>
            <a:r>
              <a:rPr lang="en-US" dirty="0"/>
              <a:t> helps convey that demographics can vary across choices or individuals (kind of an abuse of notation). Generally, your covariates will not vary in both dimensions at once. </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19539894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3 choices and 2 determinants of utility (plus level shifts). Regression lines identify the boundaries here. Can you see why we don’t need three regressions, but only 2?</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28257410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Exponentiating leads to \</a:t>
            </a:r>
            <a:r>
              <a:rPr lang="en-US" dirty="0" err="1"/>
              <a:t>pi_ij</a:t>
            </a:r>
            <a:r>
              <a:rPr lang="en-US" dirty="0"/>
              <a:t>=\</a:t>
            </a:r>
            <a:r>
              <a:rPr lang="en-US" dirty="0" err="1"/>
              <a:t>pi_iJ</a:t>
            </a:r>
            <a:r>
              <a:rPr lang="en-US" dirty="0"/>
              <a:t>*exp(</a:t>
            </a:r>
            <a:r>
              <a:rPr lang="en-US" dirty="0" err="1"/>
              <a:t>eta_ij</a:t>
            </a:r>
            <a:r>
              <a:rPr lang="en-US" dirty="0"/>
              <a:t>). Do this on the board in a system of 3 equations. After exponentiating, sum up all probabilities to show formula for pi_i3, and then plug that in for the others</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19457330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Interpretations are all relative to outside option</a:t>
            </a:r>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2409087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8311445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32108763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small choice set and care about the correlations in choice, </a:t>
            </a:r>
            <a:r>
              <a:rPr lang="en-US" dirty="0" err="1"/>
              <a:t>probit</a:t>
            </a:r>
            <a:r>
              <a:rPr lang="en-US" dirty="0"/>
              <a:t> may work better. </a:t>
            </a:r>
          </a:p>
          <a:p>
            <a:r>
              <a:rPr lang="en-US" dirty="0"/>
              <a:t>Example of IIA: if you have car or bus and then add a bike lane, maybe you should pull equally from both (go from 50% and 50% to 40%, 40%, and 20%). But if you have a car and a red bus, and then add a blue bus, you wouldn’t expect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261705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114</a:t>
            </a:fld>
            <a:endParaRPr lang="en-US"/>
          </a:p>
        </p:txBody>
      </p:sp>
    </p:spTree>
    <p:extLst>
      <p:ext uri="{BB962C8B-B14F-4D97-AF65-F5344CB8AC3E}">
        <p14:creationId xmlns:p14="http://schemas.microsoft.com/office/powerpoint/2010/main" val="26112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drop the last term in maximization – doesn’t matter because it doesn’t depend on beta.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5772509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115</a:t>
            </a:fld>
            <a:endParaRPr lang="en-US"/>
          </a:p>
        </p:txBody>
      </p:sp>
    </p:spTree>
    <p:extLst>
      <p:ext uri="{BB962C8B-B14F-4D97-AF65-F5344CB8AC3E}">
        <p14:creationId xmlns:p14="http://schemas.microsoft.com/office/powerpoint/2010/main" val="38065021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116</a:t>
            </a:fld>
            <a:endParaRPr lang="en-US"/>
          </a:p>
        </p:txBody>
      </p:sp>
    </p:spTree>
    <p:extLst>
      <p:ext uri="{BB962C8B-B14F-4D97-AF65-F5344CB8AC3E}">
        <p14:creationId xmlns:p14="http://schemas.microsoft.com/office/powerpoint/2010/main" val="37917669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have survey be honest, actually well thought out </a:t>
            </a:r>
            <a:r>
              <a:rPr lang="en-US" dirty="0" err="1"/>
              <a:t>reponses</a:t>
            </a:r>
            <a:r>
              <a:rPr lang="en-US" dirty="0"/>
              <a:t>, etc. Also external </a:t>
            </a:r>
            <a:r>
              <a:rPr lang="en-US" dirty="0" err="1"/>
              <a:t>valididty</a:t>
            </a:r>
            <a:r>
              <a:rPr lang="en-US" dirty="0"/>
              <a:t> (we’re in Australia and only looking at hospital non-generalists; those who are “on the border” between specialists and GPs who have worked without committing one way or another for about 3 </a:t>
            </a:r>
            <a:r>
              <a:rPr lang="en-US" dirty="0" err="1"/>
              <a:t>yearS</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117</a:t>
            </a:fld>
            <a:endParaRPr lang="en-US"/>
          </a:p>
        </p:txBody>
      </p:sp>
    </p:spTree>
    <p:extLst>
      <p:ext uri="{BB962C8B-B14F-4D97-AF65-F5344CB8AC3E}">
        <p14:creationId xmlns:p14="http://schemas.microsoft.com/office/powerpoint/2010/main" val="25422865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a:t>
            </a:r>
          </a:p>
        </p:txBody>
      </p:sp>
      <p:sp>
        <p:nvSpPr>
          <p:cNvPr id="4" name="Slide Number Placeholder 3"/>
          <p:cNvSpPr>
            <a:spLocks noGrp="1"/>
          </p:cNvSpPr>
          <p:nvPr>
            <p:ph type="sldNum" sz="quarter" idx="5"/>
          </p:nvPr>
        </p:nvSpPr>
        <p:spPr/>
        <p:txBody>
          <a:bodyPr/>
          <a:lstStyle/>
          <a:p>
            <a:fld id="{4AF79E1B-2C51-4B9B-8EA4-26DE9E345AFF}" type="slidenum">
              <a:rPr lang="en-US" smtClean="0"/>
              <a:t>118</a:t>
            </a:fld>
            <a:endParaRPr lang="en-US"/>
          </a:p>
        </p:txBody>
      </p:sp>
    </p:spTree>
    <p:extLst>
      <p:ext uri="{BB962C8B-B14F-4D97-AF65-F5344CB8AC3E}">
        <p14:creationId xmlns:p14="http://schemas.microsoft.com/office/powerpoint/2010/main" val="16236558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observation in the data is a choice between two of these hypothetical worlds. Given enough choices, can back out importance of each parameter (think of a decision tree) while accounting for individual-level </a:t>
            </a:r>
            <a:r>
              <a:rPr lang="en-US" dirty="0" err="1"/>
              <a:t>idiosycracy</a:t>
            </a:r>
            <a:r>
              <a:rPr lang="en-US" dirty="0"/>
              <a:t>. Of course: 2916 possible choices! For the pilot survey and then for the main survey, we generated a fractional factorial of 36 binary choice sets containing 72 alternatives (4 versions; 9 choices per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119</a:t>
            </a:fld>
            <a:endParaRPr lang="en-US"/>
          </a:p>
        </p:txBody>
      </p:sp>
    </p:spTree>
    <p:extLst>
      <p:ext uri="{BB962C8B-B14F-4D97-AF65-F5344CB8AC3E}">
        <p14:creationId xmlns:p14="http://schemas.microsoft.com/office/powerpoint/2010/main" val="4200086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Recall that (2) is like (1) + individual FE. Rather than calculate marginal effects, the coefficients are reported as is (how useful is this) and converted to MWTP -- MWTP for an attribute is the ratio of the coefficient estimate for that attribute and the coefficient estimate for the earnings attribute. </a:t>
            </a:r>
          </a:p>
        </p:txBody>
      </p:sp>
      <p:sp>
        <p:nvSpPr>
          <p:cNvPr id="4" name="Slide Number Placeholder 3"/>
          <p:cNvSpPr>
            <a:spLocks noGrp="1"/>
          </p:cNvSpPr>
          <p:nvPr>
            <p:ph type="sldNum" sz="quarter" idx="5"/>
          </p:nvPr>
        </p:nvSpPr>
        <p:spPr/>
        <p:txBody>
          <a:bodyPr/>
          <a:lstStyle/>
          <a:p>
            <a:fld id="{4AF79E1B-2C51-4B9B-8EA4-26DE9E345AFF}" type="slidenum">
              <a:rPr lang="en-US" smtClean="0"/>
              <a:t>120</a:t>
            </a:fld>
            <a:endParaRPr lang="en-US"/>
          </a:p>
        </p:txBody>
      </p:sp>
    </p:spTree>
    <p:extLst>
      <p:ext uri="{BB962C8B-B14F-4D97-AF65-F5344CB8AC3E}">
        <p14:creationId xmlns:p14="http://schemas.microsoft.com/office/powerpoint/2010/main" val="30135015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comes from MABEL data for differences between GP and specialists (top half). Then the simulation allows parameters to be matched to WTP (expressed in earnings) and counterfactual simulations. Calibrated base case uses actual Australia market shares. </a:t>
            </a:r>
          </a:p>
        </p:txBody>
      </p:sp>
      <p:sp>
        <p:nvSpPr>
          <p:cNvPr id="4" name="Slide Number Placeholder 3"/>
          <p:cNvSpPr>
            <a:spLocks noGrp="1"/>
          </p:cNvSpPr>
          <p:nvPr>
            <p:ph type="sldNum" sz="quarter" idx="5"/>
          </p:nvPr>
        </p:nvSpPr>
        <p:spPr/>
        <p:txBody>
          <a:bodyPr/>
          <a:lstStyle/>
          <a:p>
            <a:fld id="{4AF79E1B-2C51-4B9B-8EA4-26DE9E345AFF}" type="slidenum">
              <a:rPr lang="en-US" smtClean="0"/>
              <a:t>121</a:t>
            </a:fld>
            <a:endParaRPr lang="en-US"/>
          </a:p>
        </p:txBody>
      </p:sp>
    </p:spTree>
    <p:extLst>
      <p:ext uri="{BB962C8B-B14F-4D97-AF65-F5344CB8AC3E}">
        <p14:creationId xmlns:p14="http://schemas.microsoft.com/office/powerpoint/2010/main" val="10554208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I really like the simulation here – that’s a big perk of these discrete choice models (plug for structural estimation, which we will do next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122</a:t>
            </a:fld>
            <a:endParaRPr lang="en-US"/>
          </a:p>
        </p:txBody>
      </p:sp>
    </p:spTree>
    <p:extLst>
      <p:ext uri="{BB962C8B-B14F-4D97-AF65-F5344CB8AC3E}">
        <p14:creationId xmlns:p14="http://schemas.microsoft.com/office/powerpoint/2010/main" val="30681361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123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know you were thinking “I knew you were trouble”</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998054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using the Poisson pdf here, and getting a semi-elasticity! So 100 </a:t>
            </a:r>
            <a:r>
              <a:rPr lang="en-US" dirty="0" err="1"/>
              <a:t>beta_j</a:t>
            </a:r>
            <a:r>
              <a:rPr lang="en-US" dirty="0"/>
              <a:t> is approximately the percentage change. Here it really is percent increase, not percentage points (because this is essentially a log transform)!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650706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Overdispersion is likely since we know e(x) is small – otherwise, why would be doing </a:t>
            </a:r>
            <a:r>
              <a:rPr lang="en-US" dirty="0" err="1"/>
              <a:t>poisson</a:t>
            </a:r>
            <a:r>
              <a:rPr lang="en-US" dirty="0"/>
              <a:t> in the first place?</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27002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181662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binomial adds an additional variance parameter. Doesn’t really matter unless you are doing a complicated model and need to reduce parameters. LWYMD</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9304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as big a deal as </a:t>
            </a:r>
            <a:r>
              <a:rPr lang="en-US" dirty="0" err="1"/>
              <a:t>yo</a:t>
            </a:r>
            <a:r>
              <a:rPr lang="en-US" dirty="0"/>
              <a:t> </a:t>
            </a:r>
            <a:r>
              <a:rPr lang="en-US" dirty="0" err="1"/>
              <a:t>umight</a:t>
            </a:r>
            <a:r>
              <a:rPr lang="en-US" dirty="0"/>
              <a:t> have heard. Negative binomial adds an additional variance parameter. Doesn’t really matter unless you are doing a complicated model and need to reduce parameters.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983278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920850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509807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are a stretch – all other references welcome.</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2117259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 data seems </a:t>
            </a:r>
            <a:r>
              <a:rPr lang="en-US" dirty="0" err="1"/>
              <a:t>usefu</a:t>
            </a:r>
            <a:r>
              <a:rPr lang="en-US" dirty="0"/>
              <a:t> </a:t>
            </a:r>
            <a:r>
              <a:rPr lang="en-US" dirty="0" err="1"/>
              <a:t>lin</a:t>
            </a:r>
            <a:r>
              <a:rPr lang="en-US" dirty="0"/>
              <a:t> the sense hat it allows to separate out two things: where people are getting care, </a:t>
            </a:r>
            <a:r>
              <a:rPr lang="en-US" dirty="0" err="1"/>
              <a:t>nd</a:t>
            </a:r>
            <a:r>
              <a:rPr lang="en-US" dirty="0"/>
              <a:t> where care might be most valuable (AMI)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05311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assuming that hospital closures are exogenous to patients (good assumption or not – areas might be very different?) Control group is those in areas without closures.</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09293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711665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(Review; how would these change if we used logit/</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903638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Notice the title is helpful here – plus look at that note! But we have very small death counts here, and are the results significant? Not really talking about significance here or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218753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Specification/robustness checks: what concerns are we addressing here? Mostly checking the mechanisms – are mortality results driven by lack of ER access. Panel D is the funkiest. What is panel E attempting to do (take into account differences in treated vs.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34032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what are these negative trends from the closure? Reporting error? I don’t like the data. Would have liked to see some figures.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tends to be very econ-heavy/specific. I think it’s valuable though, as other fields don’t always give the same thought to these issues. So I’m highlighting it here. </a:t>
            </a:r>
          </a:p>
          <a:p>
            <a:r>
              <a:rPr lang="en-US" dirty="0"/>
              <a:t>Some useful sources: </a:t>
            </a:r>
          </a:p>
          <a:p>
            <a:pPr marL="171450" indent="-171450">
              <a:buFont typeface="Arial" panose="020B0604020202020204" pitchFamily="34" charset="0"/>
              <a:buChar char="•"/>
            </a:pPr>
            <a:r>
              <a:rPr lang="en-US" dirty="0"/>
              <a:t>https://davidcard.berkeley.edu/lectures/woytinsky.pdf</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54036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 intuitively? Consider the opposite: When we say something is “unidentified”, we mean that there are multiple stories (multiple truths?) that the data could be telling, and we can’t tell them apart. When something is identified, the story is certain.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710767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222202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It’s all good! Just make sure that you focus on causal questions, and then think about how descriptive evidence will play in. I’d say the next big thing for a project is outlining the tables/figures (what do you want to show?) Come talk to me!</a:t>
            </a:r>
          </a:p>
          <a:p>
            <a:r>
              <a:rPr lang="en-US" dirty="0">
                <a:ea typeface="Calibri"/>
                <a:cs typeface="Calibri"/>
              </a:rPr>
              <a:t>* Also think about timeline – what you need to have in the presentation, what needs to be in the paper, and what can be developed in the paper for next semester. </a:t>
            </a:r>
          </a:p>
        </p:txBody>
      </p:sp>
      <p:sp>
        <p:nvSpPr>
          <p:cNvPr id="4" name="Slide Number Placeholder 3"/>
          <p:cNvSpPr>
            <a:spLocks noGrp="1"/>
          </p:cNvSpPr>
          <p:nvPr>
            <p:ph type="sldNum" sz="quarter" idx="5"/>
          </p:nvPr>
        </p:nvSpPr>
        <p:spPr/>
        <p:txBody>
          <a:bodyPr/>
          <a:lstStyle/>
          <a:p>
            <a:fld id="{3298C5B2-5D6B-2949-9D6C-64FEDA8AB56A}" type="slidenum">
              <a:rPr lang="en-US" smtClean="0"/>
              <a:t>3</a:t>
            </a:fld>
            <a:endParaRPr lang="en-US"/>
          </a:p>
        </p:txBody>
      </p:sp>
    </p:spTree>
    <p:extLst>
      <p:ext uri="{BB962C8B-B14F-4D97-AF65-F5344CB8AC3E}">
        <p14:creationId xmlns:p14="http://schemas.microsoft.com/office/powerpoint/2010/main" val="198400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of moments (alternatives are to specify a likelihood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745066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Peter Hull’s class on design-based inference for more useful notes.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88307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3B37F-762A-39E3-F2CB-08274DA6F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7931F-3239-155C-E703-7E46B7AFF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AD24D-14AA-086E-02AE-09E434EBA8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DB2520-96B0-306C-D091-71B31C027E38}"/>
              </a:ext>
            </a:extLst>
          </p:cNvPr>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252472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A4CFF-BC99-B418-4549-C24FC8669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297CA-A2CE-98A2-F133-A2F2641DB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35475-D03A-EEC2-AC67-96FE3AB0B97A}"/>
              </a:ext>
            </a:extLst>
          </p:cNvPr>
          <p:cNvSpPr>
            <a:spLocks noGrp="1"/>
          </p:cNvSpPr>
          <p:nvPr>
            <p:ph type="body" idx="1"/>
          </p:nvPr>
        </p:nvSpPr>
        <p:spPr/>
        <p:txBody>
          <a:bodyPr/>
          <a:lstStyle/>
          <a:p>
            <a:r>
              <a:rPr lang="en-US" dirty="0"/>
              <a:t>This is where a lot of work goes! You come up with the question, execute the methods well, communicate the results well – but this is the part where the story comes together.</a:t>
            </a:r>
          </a:p>
        </p:txBody>
      </p:sp>
      <p:sp>
        <p:nvSpPr>
          <p:cNvPr id="4" name="Slide Number Placeholder 3">
            <a:extLst>
              <a:ext uri="{FF2B5EF4-FFF2-40B4-BE49-F238E27FC236}">
                <a16:creationId xmlns:a16="http://schemas.microsoft.com/office/drawing/2014/main" id="{DCCFED5E-4DBB-00E3-5648-4E7541CA2EC5}"/>
              </a:ext>
            </a:extLst>
          </p:cNvPr>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667960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from “Let’s take the con out of econometrics” </a:t>
            </a:r>
            <a:r>
              <a:rPr lang="en-US" dirty="0" err="1"/>
              <a:t>Leamer</a:t>
            </a:r>
            <a:r>
              <a:rPr lang="en-US" dirty="0"/>
              <a:t> (1983). When we say something is “unidentified”, we mean that there are multiple stories (multiple truths?) that the data could be telling, and we can’t tell them apart. </a:t>
            </a:r>
          </a:p>
          <a:p>
            <a:r>
              <a:rPr lang="en-US" dirty="0"/>
              <a:t>More interesting materials here: https://github.com/paulgp/applied-methods-phd.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628999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need to be able to say something is (point) identified?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028008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83E2-A656-BC3C-CBAF-20039BCB6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B8CF8-B975-F3EA-CAD5-490E80570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AF90C-B564-8C68-BF4B-7FA1F4A69D46}"/>
              </a:ext>
            </a:extLst>
          </p:cNvPr>
          <p:cNvSpPr>
            <a:spLocks noGrp="1"/>
          </p:cNvSpPr>
          <p:nvPr>
            <p:ph type="body" idx="1"/>
          </p:nvPr>
        </p:nvSpPr>
        <p:spPr/>
        <p:txBody>
          <a:bodyPr/>
          <a:lstStyle/>
          <a:p>
            <a:r>
              <a:rPr lang="en-US" dirty="0"/>
              <a:t>Both can be… </a:t>
            </a:r>
          </a:p>
        </p:txBody>
      </p:sp>
      <p:sp>
        <p:nvSpPr>
          <p:cNvPr id="4" name="Slide Number Placeholder 3">
            <a:extLst>
              <a:ext uri="{FF2B5EF4-FFF2-40B4-BE49-F238E27FC236}">
                <a16:creationId xmlns:a16="http://schemas.microsoft.com/office/drawing/2014/main" id="{D655E4A7-19EE-0C1A-D910-079751F05605}"/>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67081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theta here is usually very complete. We stipulate a big model (e.g., structural) and then go about trying to do counterfactual/welfare analysis. On the other hand, sometimes design-based stuff gets really into the weeds – we try to model a single response parameter (like the impact of raising minimum wages on employment).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561953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936532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80981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did binary, today we’re doing ordered and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main question here? What am I trying to argue?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54130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here (don’t get too in the weeds). Main question: is there scope for an innovation to affect availability of other, non-innovated procedures? How might that affect patient groups differently?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338562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the working model can be summed up here. What things am I bringing into the model? What things am I taking as given or leaving out? </a:t>
            </a:r>
          </a:p>
          <a:p>
            <a:pPr marL="171450" indent="-171450">
              <a:buFont typeface="Arial" panose="020B0604020202020204" pitchFamily="34" charset="0"/>
              <a:buChar char="•"/>
            </a:pPr>
            <a:r>
              <a:rPr lang="en-US" dirty="0"/>
              <a:t>Ultimately, what kind of parameter am I trying to identify here? Is this model-based or design-based? </a:t>
            </a:r>
          </a:p>
          <a:p>
            <a:pPr marL="171450" indent="-171450">
              <a:buFont typeface="Arial" panose="020B0604020202020204" pitchFamily="34" charset="0"/>
              <a:buChar char="•"/>
            </a:pPr>
            <a:r>
              <a:rPr lang="en-US" dirty="0"/>
              <a:t>What is the right regression equation here then? (Effect of TAVR’s adoption on total surgical volumes)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927713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estimator here – what is the treatment effect of interest? How would I know if this is identified? </a:t>
            </a:r>
          </a:p>
          <a:p>
            <a:r>
              <a:rPr lang="en-US" dirty="0"/>
              <a:t>Gold standard: what is the “ideal experiment” I’d be trying to replicate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383780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665634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999130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here for a break?</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452820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other options do we have? (Partial identification) . See Guido </a:t>
            </a:r>
            <a:r>
              <a:rPr lang="en-US" dirty="0" err="1"/>
              <a:t>Imbens</a:t>
            </a:r>
            <a:r>
              <a:rPr lang="en-US" dirty="0"/>
              <a:t> slides on this material (2008). This example adapted from Paul Goldsmith-Pinkham’s slides here: https://github.com/paulgp/applied-methods-phd/blob/main/lectures/26_partial_identification.pdf.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841585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options do we have? (Partial identification)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53198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through this with some sample numbers. </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415678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4E78-A6AD-2A10-7E1B-194957A1A2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E0DB2-EBA5-EC16-911F-196CE55F2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18596-BC57-BD3D-8FBD-DECD4B4533F2}"/>
              </a:ext>
            </a:extLst>
          </p:cNvPr>
          <p:cNvSpPr>
            <a:spLocks noGrp="1"/>
          </p:cNvSpPr>
          <p:nvPr>
            <p:ph type="body" idx="1"/>
          </p:nvPr>
        </p:nvSpPr>
        <p:spPr/>
        <p:txBody>
          <a:bodyPr/>
          <a:lstStyle/>
          <a:p>
            <a:r>
              <a:rPr lang="en-US" dirty="0"/>
              <a:t>Last time we did binary, today we’re doing ordered and selection</a:t>
            </a:r>
          </a:p>
        </p:txBody>
      </p:sp>
      <p:sp>
        <p:nvSpPr>
          <p:cNvPr id="4" name="Slide Number Placeholder 3">
            <a:extLst>
              <a:ext uri="{FF2B5EF4-FFF2-40B4-BE49-F238E27FC236}">
                <a16:creationId xmlns:a16="http://schemas.microsoft.com/office/drawing/2014/main" id="{1940909A-66AE-34D1-C781-5694F5B976FA}"/>
              </a:ext>
            </a:extLst>
          </p:cNvPr>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3368688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adapted from Paul Goldsmith-Pinkham’s slides here: https://github.com/paulgp/applied-methods-phd/blob/main/lectures/26_partial_identification.pdf.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587833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276229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076913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economics, 2014. Policy concern is moral hazard (more people will mean more care), and the data problem is that we can’t identify what that new care will look like (the ones with dental insurance now don’t look like the overall population)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902180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 </a:t>
            </a:r>
            <a:r>
              <a:rPr lang="en-US" dirty="0">
                <a:sym typeface="Wingdings" panose="05000000000000000000" pitchFamily="2" charset="2"/>
              </a:rPr>
              <a:t> identifying LATE for a subgroup</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019541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817854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96689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about these assumptions? MTR means monotone treatment response and MTS means monotone treatment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3732979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outcome is the fraction using any services and the x-axis is the lower bound on correct reporting of dental insurance data. Note large change in LB (we go from 0 to the status quo of 75%, that’s helpful) and the declining upper bounds based on assumptions. More assumptions get you narrower bounds. What do we think about this? (large gaps, still a weird outcome)</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667735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73477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545048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426514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groups might we care about?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083585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below, based on how much you want to expand the LATE (expand by alpha to the right or alpha to the left if alpha &lt; 0)</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179235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as a function of alpha. If alpha is &gt; 0, then you have an interval here. The bounds here are based on understanding the alpha% of the sample *most likely* to take up treatment from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015091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assumptions = better bounds.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3601520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PGP’s website. Has limited takeup ultimately due to wide identified sets in a lot of cases, but still has a lot of potential.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282346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really have time to cover this in depth unless someone </a:t>
            </a:r>
            <a:r>
              <a:rPr lang="en-US" u="sng" dirty="0"/>
              <a:t>really</a:t>
            </a:r>
            <a:r>
              <a:rPr lang="en-US" u="none" dirty="0"/>
              <a:t> wants it. </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241544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178DB-ED4E-F349-98B3-19E78662E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77F766-7256-B70E-0EE8-DAEF04B69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643E8-D9BF-6390-D4C3-FACE96824D46}"/>
              </a:ext>
            </a:extLst>
          </p:cNvPr>
          <p:cNvSpPr>
            <a:spLocks noGrp="1"/>
          </p:cNvSpPr>
          <p:nvPr>
            <p:ph type="body" idx="1"/>
          </p:nvPr>
        </p:nvSpPr>
        <p:spPr/>
        <p:txBody>
          <a:bodyPr/>
          <a:lstStyle/>
          <a:p>
            <a:r>
              <a:rPr lang="en-US" dirty="0"/>
              <a:t>We don’t really have time to cover this in depth unless someone </a:t>
            </a:r>
            <a:r>
              <a:rPr lang="en-US" u="sng" dirty="0"/>
              <a:t>really</a:t>
            </a:r>
            <a:r>
              <a:rPr lang="en-US" u="none" dirty="0"/>
              <a:t> wants it. </a:t>
            </a:r>
            <a:endParaRPr lang="en-US" u="sng" dirty="0"/>
          </a:p>
        </p:txBody>
      </p:sp>
      <p:sp>
        <p:nvSpPr>
          <p:cNvPr id="4" name="Slide Number Placeholder 3">
            <a:extLst>
              <a:ext uri="{FF2B5EF4-FFF2-40B4-BE49-F238E27FC236}">
                <a16:creationId xmlns:a16="http://schemas.microsoft.com/office/drawing/2014/main" id="{0FEE4DCE-E48B-27A1-041E-C36CF793FC00}"/>
              </a:ext>
            </a:extLst>
          </p:cNvPr>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1925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idea here. There are </a:t>
            </a:r>
            <a:r>
              <a:rPr lang="en-US" dirty="0" err="1"/>
              <a:t>stata</a:t>
            </a:r>
            <a:r>
              <a:rPr lang="en-US" dirty="0"/>
              <a:t>/r packages for this (</a:t>
            </a:r>
            <a:r>
              <a:rPr lang="en-US" dirty="0" err="1"/>
              <a:t>psacalc</a:t>
            </a:r>
            <a:r>
              <a:rPr lang="en-US" dirty="0"/>
              <a:t>)</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986456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90A4-BA9F-3D0A-CADD-CD5C8C26A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26AE-7A07-8E59-CE8D-770B223D3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8644-6E0C-A792-FAE2-99538B24B33C}"/>
              </a:ext>
            </a:extLst>
          </p:cNvPr>
          <p:cNvSpPr>
            <a:spLocks noGrp="1"/>
          </p:cNvSpPr>
          <p:nvPr>
            <p:ph type="body" idx="1"/>
          </p:nvPr>
        </p:nvSpPr>
        <p:spPr/>
        <p:txBody>
          <a:bodyPr/>
          <a:lstStyle/>
          <a:p>
            <a:pPr marL="0" indent="0">
              <a:buFont typeface="Arial" panose="020B0604020202020204" pitchFamily="34" charset="0"/>
              <a:buNone/>
            </a:pPr>
            <a:r>
              <a:rPr lang="en-CA" b="1" u="sng" dirty="0"/>
              <a:t>*Some call this wonderland, others call it death by a thousand cuts*</a:t>
            </a:r>
            <a:r>
              <a:rPr lang="en-CA" dirty="0"/>
              <a:t> Some of the approaches we’ll cover in the next few minutes are semi-structural. Essentially, the more assumptions you make on your data, the closer you’ll get to point identification. </a:t>
            </a:r>
          </a:p>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FD654727-FEE0-87DD-C4C3-FB7FF2B360A8}"/>
              </a:ext>
            </a:extLst>
          </p:cNvPr>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29910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972664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this only if we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502432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EE1AA-2B0E-698B-5C8D-657C29B51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1D817-E0E0-907E-6DED-F4C9A882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65D19-CA52-D386-4CC7-BB966A15748B}"/>
              </a:ext>
            </a:extLst>
          </p:cNvPr>
          <p:cNvSpPr>
            <a:spLocks noGrp="1"/>
          </p:cNvSpPr>
          <p:nvPr>
            <p:ph type="body" idx="1"/>
          </p:nvPr>
        </p:nvSpPr>
        <p:spPr/>
        <p:txBody>
          <a:bodyPr/>
          <a:lstStyle/>
          <a:p>
            <a:r>
              <a:rPr lang="en-US" dirty="0"/>
              <a:t>Cover this only if we have time</a:t>
            </a:r>
          </a:p>
        </p:txBody>
      </p:sp>
      <p:sp>
        <p:nvSpPr>
          <p:cNvPr id="4" name="Slide Number Placeholder 3">
            <a:extLst>
              <a:ext uri="{FF2B5EF4-FFF2-40B4-BE49-F238E27FC236}">
                <a16:creationId xmlns:a16="http://schemas.microsoft.com/office/drawing/2014/main" id="{844D3377-769D-2B3B-508C-FA7EDCDF90D2}"/>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299166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This is an example of censored/corner solution data (</a:t>
            </a:r>
            <a:r>
              <a:rPr lang="en-US" dirty="0" err="1"/>
              <a:t>Pr</a:t>
            </a:r>
            <a:r>
              <a:rPr lang="en-US" dirty="0"/>
              <a:t>(Y=0) &gt; 0)</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894799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784802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means that anything could be true for the value of y when we don’t observe it</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3152612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807094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41438891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 and X have different variables and coefficients—not restricted to be the same. Equation for Poisson is same as pdf, except for bolded part which is 1-f(0) (rescales distribution). Pi is linked to hurdle based on data—hurdle package pins down exact number of 0s at those observed in data (so </a:t>
            </a:r>
            <a:r>
              <a:rPr lang="en-US" dirty="0" err="1"/>
              <a:t>pi_overbar</a:t>
            </a:r>
            <a:r>
              <a:rPr lang="en-US" dirty="0"/>
              <a:t> is a “moment” that matches the data</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1542348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differences in planned versus realized choice, insurance plan choice </a:t>
            </a:r>
            <a:r>
              <a:rPr lang="en-US" dirty="0" err="1"/>
              <a:t>verus</a:t>
            </a:r>
            <a:r>
              <a:rPr lang="en-US" dirty="0"/>
              <a:t> follow-up years, etc. </a:t>
            </a:r>
            <a:r>
              <a:rPr lang="en-US" dirty="0" err="1"/>
              <a:t>Heckit</a:t>
            </a:r>
            <a:r>
              <a:rPr lang="en-US" dirty="0"/>
              <a:t> is named after James Heckman. I’ll give a brief overview of </a:t>
            </a:r>
            <a:r>
              <a:rPr lang="en-US" dirty="0" err="1"/>
              <a:t>Heckit</a:t>
            </a:r>
            <a:r>
              <a:rPr lang="en-US" dirty="0"/>
              <a:t> but not its implementation—basically if you’re working with crummy data, you’re already losing a big chunk of the battle so best not to focus on this too much.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4282464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heckit</a:t>
            </a:r>
            <a:r>
              <a:rPr lang="en-US" dirty="0"/>
              <a:t> and hurdle is that hurdle deals with 0s in the </a:t>
            </a:r>
            <a:r>
              <a:rPr lang="en-US" i="1" dirty="0"/>
              <a:t>actual </a:t>
            </a:r>
            <a:r>
              <a:rPr lang="en-US" i="0" dirty="0"/>
              <a:t>outcome, while </a:t>
            </a:r>
            <a:r>
              <a:rPr lang="en-US" i="0" dirty="0" err="1"/>
              <a:t>heckit</a:t>
            </a:r>
            <a:r>
              <a:rPr lang="en-US" i="0" dirty="0"/>
              <a:t> deals with </a:t>
            </a:r>
            <a:r>
              <a:rPr lang="en-US" i="1" dirty="0"/>
              <a:t>potential outcomes </a:t>
            </a:r>
            <a:r>
              <a:rPr lang="en-US" i="0" dirty="0"/>
              <a:t>(e.g., the potential outcome is latent, so we stick a 0). So in the PCP example, the potential number of visits for some people isn’t observed because they don’t have access – that’s a selection problem (not someone who chose not to go to a doctor they had access to, that’s an actual outcome). The problem is that you have to specify a model predicting who didn’t have access—stronger identification issues.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859886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 low counts, far from normal. Hurdle Poisson takes into account the fact that we may not see people with 0 job changes in our data. We’ll get to that.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8691109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579186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21199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92555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on differences across regions – specifically variation in timing</a:t>
            </a:r>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995644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24970127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this! What’s wrong with it? Does show shorter length of stay for the black lines? Does it show what we want? What they want is for you to look at time trend within the red/black groups (red LOS is going down, black is going up-</a:t>
            </a:r>
            <a:r>
              <a:rPr lang="en-US" dirty="0" err="1"/>
              <a:t>ish</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3734736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34774804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hypothesize about the coefficient alpha3 (captures the reform’s impact)</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3151467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hypothesis is more credible? Do you  wish this had been done a different way?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3594595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variable do they think is endogenous? What do you think about IV validity? Women outside labor market is indicative of providing informal care?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318816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Poisson distribution over data in class</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2398958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takeaways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20905116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ignores a lot of the DDDDDDD structure (we have different types of policies, different budgetary cuts, etc. But what’s the general takeaway here? What coefficient should we be looking at here? How should we interpret (the first column is marginal effects, the second and third are IRRs)</a:t>
            </a:r>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33420083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any problems with this? Obviously doesn’t take into account the cost to the taxpayer, and assumes homogeneous treatment effects. Still, pretty handy.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20185729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consider changing units here? Add in euro sign, idk. It’s a lot to look at. Also some lines telling my eyes where totals/cells </a:t>
            </a:r>
            <a:r>
              <a:rPr lang="en-US"/>
              <a:t>are would be helpful.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17181424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writing quality, bad figures (?) I don’t like imputation of data (wave 4 was missing public home care data)</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4201182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discrete choice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4634545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 of specialty: choosing to be a surgeon vs. in IM or PCP. We can think about logit as a binary choice – did the patient choose treatment or not? Now we’re extending that, in data speak, to N choices instead of 2.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25997746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pretend that these are the only 3 possible choices.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25809105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order surgical choices? If these were RHS variables could just have a lot of dummies but we want one single regression evaluating choice across all alternatives on LHS.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18500490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a “latent utility-maximizing framework”. Now we have a new link function (utility)! The difference here is that it’s not a known distribution, but rather we are interested in the characteristics of that link function. Talk about ordinal/relative goals on next slide. </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84087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11/15/2024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11/15/2024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bin"/><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09800"/>
            <a:ext cx="10439400" cy="1894362"/>
          </a:xfrm>
        </p:spPr>
        <p:txBody>
          <a:bodyPr>
            <a:normAutofit fontScale="90000"/>
          </a:bodyPr>
          <a:lstStyle/>
          <a:p>
            <a:r>
              <a:rPr lang="en-US" dirty="0"/>
              <a:t>Quant Methods in HSR I </a:t>
            </a:r>
            <a:br>
              <a:rPr lang="en-US" dirty="0"/>
            </a:br>
            <a:r>
              <a:rPr lang="en-US" dirty="0">
                <a:solidFill>
                  <a:srgbClr val="C00000"/>
                </a:solidFill>
              </a:rPr>
              <a:t>(Taylor’s Version)</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9: Regressions with Limited Dependent Variables II + Identification</a:t>
            </a:r>
          </a:p>
          <a:p>
            <a:r>
              <a:rPr lang="en-US" sz="2400" dirty="0"/>
              <a:t>November 15, 2024</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endParaRPr lang="en-US" sz="2400" dirty="0">
              <a:cs typeface="Times New Roman" panose="02020603050405020304" pitchFamily="18" charset="0"/>
            </a:endParaRPr>
          </a:p>
        </p:txBody>
      </p:sp>
      <p:pic>
        <p:nvPicPr>
          <p:cNvPr id="17410" name="Picture 2" descr="Taylor Swift - You Belong With Me">
            <a:extLst>
              <a:ext uri="{FF2B5EF4-FFF2-40B4-BE49-F238E27FC236}">
                <a16:creationId xmlns:a16="http://schemas.microsoft.com/office/drawing/2014/main" id="{33C74AEA-273C-FA8B-355F-A3161397E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876550"/>
            <a:ext cx="65341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747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Multinomial Choice Logit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4843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 </a:t>
            </a:r>
          </a:p>
        </p:txBody>
      </p:sp>
    </p:spTree>
    <p:extLst>
      <p:ext uri="{BB962C8B-B14F-4D97-AF65-F5344CB8AC3E}">
        <p14:creationId xmlns:p14="http://schemas.microsoft.com/office/powerpoint/2010/main" val="2378452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a:t>
                </a:r>
              </a:p>
              <a:p>
                <a:r>
                  <a:rPr lang="en-US" sz="2400" dirty="0">
                    <a:cs typeface="Times New Roman" panose="02020603050405020304" pitchFamily="18" charset="0"/>
                  </a:rPr>
                  <a:t>Example: an elderly patient arrives w/ aortic stenosis. Are they treated with: </a:t>
                </a:r>
              </a:p>
              <a:p>
                <a:pPr lvl="1"/>
                <a:r>
                  <a:rPr lang="en-US" sz="2400" dirty="0">
                    <a:cs typeface="Times New Roman" panose="02020603050405020304" pitchFamily="18" charset="0"/>
                  </a:rPr>
                  <a:t>Open-heart valve replacement surgery </a:t>
                </a:r>
              </a:p>
              <a:p>
                <a:pPr lvl="1"/>
                <a:r>
                  <a:rPr lang="en-US" sz="2400" dirty="0">
                    <a:cs typeface="Times New Roman" panose="02020603050405020304" pitchFamily="18" charset="0"/>
                  </a:rPr>
                  <a:t>Transcatheter valve replacement surgery</a:t>
                </a:r>
              </a:p>
              <a:p>
                <a:pPr lvl="1"/>
                <a:r>
                  <a:rPr lang="en-US" sz="2400" dirty="0">
                    <a:cs typeface="Times New Roman" panose="02020603050405020304" pitchFamily="18" charset="0"/>
                  </a:rPr>
                  <a:t>Simple observation</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is the choice of treatment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while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r>
                      <a:rPr lang="en-US" sz="2400" b="0" i="1" dirty="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might include: </a:t>
                </a:r>
              </a:p>
              <a:p>
                <a:pPr lvl="1"/>
                <a:r>
                  <a:rPr lang="en-US" sz="2400" dirty="0">
                    <a:cs typeface="Times New Roman" panose="02020603050405020304" pitchFamily="18" charset="0"/>
                  </a:rPr>
                  <a:t>Patient age</a:t>
                </a:r>
              </a:p>
              <a:p>
                <a:pPr lvl="1"/>
                <a:r>
                  <a:rPr lang="en-US" sz="2400" dirty="0">
                    <a:cs typeface="Times New Roman" panose="02020603050405020304" pitchFamily="18" charset="0"/>
                  </a:rPr>
                  <a:t>Risk factors</a:t>
                </a:r>
              </a:p>
              <a:p>
                <a:pPr lvl="1"/>
                <a:r>
                  <a:rPr lang="en-US" sz="2400" dirty="0">
                    <a:cs typeface="Times New Roman" panose="02020603050405020304" pitchFamily="18" charset="0"/>
                  </a:rPr>
                  <a:t>Symptoms</a:t>
                </a:r>
              </a:p>
              <a:p>
                <a:pPr lvl="1"/>
                <a:r>
                  <a:rPr lang="en-US" sz="2400" dirty="0">
                    <a:cs typeface="Times New Roman" panose="02020603050405020304" pitchFamily="18" charset="0"/>
                  </a:rPr>
                  <a:t>Physician characteristics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b="-3440"/>
                </a:stretch>
              </a:blipFill>
            </p:spPr>
            <p:txBody>
              <a:bodyPr/>
              <a:lstStyle/>
              <a:p>
                <a:r>
                  <a:rPr lang="en-US">
                    <a:noFill/>
                  </a:rPr>
                  <a:t> </a:t>
                </a:r>
              </a:p>
            </p:txBody>
          </p:sp>
        </mc:Fallback>
      </mc:AlternateContent>
    </p:spTree>
    <p:extLst>
      <p:ext uri="{BB962C8B-B14F-4D97-AF65-F5344CB8AC3E}">
        <p14:creationId xmlns:p14="http://schemas.microsoft.com/office/powerpoint/2010/main" val="2810998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∈{0,1,2</m:t>
                    </m:r>
                    <m:r>
                      <m:rPr>
                        <m:lit/>
                      </m:rPr>
                      <a:rPr lang="en-US" sz="2400" b="0" i="1" smtClean="0">
                        <a:latin typeface="Cambria Math" panose="02040503050406030204" pitchFamily="18" charset="0"/>
                        <a:cs typeface="Times New Roman" panose="02020603050405020304" pitchFamily="18" charset="0"/>
                      </a:rPr>
                      <m:t>}</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where</m:t>
                    </m:r>
                  </m:oMath>
                </a14:m>
                <a:endParaRPr lang="en-US" sz="2400" b="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391314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∈{0,1,2</m:t>
                    </m:r>
                    <m:r>
                      <m:rPr>
                        <m:lit/>
                      </m:rPr>
                      <a:rPr lang="en-US" sz="2400" i="1">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where</m:t>
                    </m:r>
                  </m:oMath>
                </a14:m>
                <a:endParaRPr lang="en-US" sz="240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a:p>
                <a:pPr lvl="1"/>
                <a:r>
                  <a:rPr lang="en-US" sz="2400" dirty="0">
                    <a:cs typeface="Times New Roman" panose="02020603050405020304" pitchFamily="18" charset="0"/>
                  </a:rPr>
                  <a:t>Assume that </a:t>
                </a:r>
                <a:r>
                  <a:rPr lang="en-US" sz="2400" b="1" dirty="0">
                    <a:cs typeface="Times New Roman" panose="02020603050405020304" pitchFamily="18" charset="0"/>
                  </a:rPr>
                  <a:t>observed choices </a:t>
                </a:r>
                <a:r>
                  <a:rPr lang="en-US" sz="2400" dirty="0">
                    <a:cs typeface="Times New Roman" panose="02020603050405020304" pitchFamily="18" charset="0"/>
                  </a:rPr>
                  <a:t>are utility-maximizing</a:t>
                </a:r>
              </a:p>
              <a:p>
                <a:pPr lvl="1"/>
                <a:r>
                  <a:rPr lang="en-US" sz="2400" dirty="0">
                    <a:cs typeface="Times New Roman" panose="02020603050405020304" pitchFamily="18" charset="0"/>
                  </a:rPr>
                  <a:t>That is,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m:t>
                        </m:r>
                      </m:e>
                    </m:d>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(2)</m:t>
                    </m:r>
                  </m:oMath>
                </a14:m>
                <a:r>
                  <a:rPr lang="en-US" sz="2400" dirty="0">
                    <a:cs typeface="Times New Roman" panose="02020603050405020304" pitchFamily="18" charset="0"/>
                  </a:rPr>
                  <a:t> </a:t>
                </a:r>
              </a:p>
              <a:p>
                <a:pPr lvl="1"/>
                <a:r>
                  <a:rPr lang="en-US" sz="2400" dirty="0">
                    <a:cs typeface="Times New Roman" panose="02020603050405020304" pitchFamily="18" charset="0"/>
                  </a:rPr>
                  <a:t>We want a model that links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𝑁</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Look familiar?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338320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50950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494002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pPr lvl="1"/>
                <a:r>
                  <a:rPr lang="en-US" sz="2400" dirty="0">
                    <a:cs typeface="Times New Roman" panose="02020603050405020304" pitchFamily="18" charset="0"/>
                  </a:rPr>
                  <a:t>In reality, we are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logits!</a:t>
                </a:r>
              </a:p>
              <a:p>
                <a:pPr lvl="1"/>
                <a:r>
                  <a:rPr lang="en-US" sz="2400" dirty="0">
                    <a:cs typeface="Times New Roman" panose="02020603050405020304" pitchFamily="18" charset="0"/>
                  </a:rPr>
                  <a:t>What does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represent?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34149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Multinomial Logit: Intuition </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E230451-5327-D5C4-6BE4-469F486404E9}"/>
              </a:ext>
            </a:extLst>
          </p:cNvPr>
          <p:cNvPicPr>
            <a:picLocks noGrp="1" noChangeAspect="1"/>
          </p:cNvPicPr>
          <p:nvPr>
            <p:ph idx="1"/>
          </p:nvPr>
        </p:nvPicPr>
        <p:blipFill>
          <a:blip r:embed="rId3"/>
          <a:stretch>
            <a:fillRect/>
          </a:stretch>
        </p:blipFill>
        <p:spPr>
          <a:xfrm>
            <a:off x="1357838" y="484632"/>
            <a:ext cx="5749897"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460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How can we estimate these altogether? </a:t>
                </a:r>
              </a:p>
              <a:p>
                <a:r>
                  <a:rPr lang="en-US" sz="2400" b="1" dirty="0">
                    <a:cs typeface="Times New Roman" panose="02020603050405020304" pitchFamily="18" charset="0"/>
                  </a:rPr>
                  <a:t>Assumption 1: Logit specification. </a:t>
                </a:r>
                <a:r>
                  <a:rPr lang="en-US" sz="2400" dirty="0">
                    <a:cs typeface="Times New Roman" panose="02020603050405020304" pitchFamily="18" charset="0"/>
                  </a:rPr>
                  <a:t>Assume models are linear in log-odds: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𝑙𝑜𝑔</m:t>
                      </m:r>
                      <m:d>
                        <m:dPr>
                          <m:ctrlPr>
                            <a:rPr lang="en-US" sz="2400" i="1" smtClean="0">
                              <a:latin typeface="Cambria Math" panose="02040503050406030204" pitchFamily="18" charset="0"/>
                              <a:cs typeface="Times New Roman" panose="02020603050405020304" pitchFamily="18" charset="0"/>
                            </a:rPr>
                          </m:ctrlPr>
                        </m:dPr>
                        <m:e>
                          <m:f>
                            <m:fPr>
                              <m:ctrlPr>
                                <a:rPr lang="en-US" sz="2400" i="1" smtClean="0">
                                  <a:latin typeface="Cambria Math" panose="02040503050406030204" pitchFamily="18" charset="0"/>
                                  <a:cs typeface="Times New Roman" panose="02020603050405020304" pitchFamily="18" charset="0"/>
                                </a:rPr>
                              </m:ctrlPr>
                            </m:fPr>
                            <m:num>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num>
                            <m:den>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𝑖𝐽</m:t>
                                  </m:r>
                                </m:sub>
                              </m:sSub>
                            </m:den>
                          </m:f>
                        </m:e>
                      </m:d>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r>
                            <a:rPr lang="en-US" sz="2400" b="1" i="1" smtClean="0">
                              <a:latin typeface="Cambria Math" panose="02040503050406030204" pitchFamily="18" charset="0"/>
                              <a:cs typeface="Times New Roman" panose="02020603050405020304" pitchFamily="18" charset="0"/>
                            </a:rPr>
                            <m:t>𝒙</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𝜷</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𝑓𝑜𝑟</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m:oMathPara>
                </a14:m>
                <a:endParaRPr lang="en-US" sz="2400" dirty="0">
                  <a:cs typeface="Times New Roman" panose="02020603050405020304" pitchFamily="18" charset="0"/>
                </a:endParaRPr>
              </a:p>
              <a:p>
                <a:r>
                  <a:rPr lang="en-US" sz="2400" b="1" dirty="0">
                    <a:cs typeface="Times New Roman" panose="02020603050405020304" pitchFamily="18" charset="0"/>
                  </a:rPr>
                  <a:t>Assumption 2: Normalize outside option. </a:t>
                </a:r>
                <a:r>
                  <a:rPr lang="en-US" sz="2400" dirty="0">
                    <a:cs typeface="Times New Roman" panose="02020603050405020304" pitchFamily="18" charset="0"/>
                  </a:rPr>
                  <a:t>If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𝑖𝐽</m:t>
                        </m:r>
                      </m:sub>
                    </m:sSub>
                    <m:r>
                      <a:rPr lang="en-US" sz="2400" b="0" i="1" smtClean="0">
                        <a:latin typeface="Cambria Math" panose="02040503050406030204" pitchFamily="18" charset="0"/>
                        <a:cs typeface="Times New Roman" panose="02020603050405020304" pitchFamily="18" charset="0"/>
                      </a:rPr>
                      <m:t>=0</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pPr lvl="1"/>
                <a:r>
                  <a:rPr lang="en-US" sz="2200" dirty="0">
                    <a:cs typeface="Times New Roman" panose="02020603050405020304" pitchFamily="18" charset="0"/>
                  </a:rPr>
                  <a:t>We can construct choice probabilities by exponentiating the system</a:t>
                </a:r>
              </a:p>
              <a:p>
                <a:pPr marL="274320" lvl="1"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𝑖𝑗</m:t>
                          </m:r>
                        </m:sub>
                      </m:sSub>
                      <m:r>
                        <a:rPr lang="en-US" sz="2200" b="0" i="1" smtClean="0">
                          <a:latin typeface="Cambria Math" panose="02040503050406030204" pitchFamily="18" charset="0"/>
                          <a:cs typeface="Times New Roman" panose="02020603050405020304" pitchFamily="18" charset="0"/>
                        </a:rPr>
                        <m:t>=</m:t>
                      </m:r>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𝑖𝑗</m:t>
                                  </m:r>
                                </m:sub>
                              </m:sSub>
                            </m:e>
                          </m:d>
                        </m:e>
                      </m:func>
                      <m:r>
                        <a:rPr lang="en-US" sz="2200" b="0" i="1" smtClean="0">
                          <a:latin typeface="Cambria Math" panose="02040503050406030204" pitchFamily="18" charset="0"/>
                          <a:cs typeface="Times New Roman" panose="02020603050405020304" pitchFamily="18" charset="0"/>
                        </a:rPr>
                        <m:t>/</m:t>
                      </m:r>
                      <m:nary>
                        <m:naryPr>
                          <m:chr m:val="∑"/>
                          <m:supHide m:val="on"/>
                          <m:ctrlPr>
                            <a:rPr lang="en-US" sz="2200" b="0" i="1" smtClean="0">
                              <a:latin typeface="Cambria Math" panose="02040503050406030204" pitchFamily="18" charset="0"/>
                              <a:cs typeface="Times New Roman" panose="02020603050405020304" pitchFamily="18" charset="0"/>
                            </a:rPr>
                          </m:ctrlPr>
                        </m:naryPr>
                        <m:sub>
                          <m:r>
                            <m:rPr>
                              <m:brk m:alnAt="7"/>
                            </m:rP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sub>
                        <m:sup/>
                        <m:e>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𝑖𝑘</m:t>
                                      </m:r>
                                    </m:sub>
                                  </m:sSub>
                                </m:e>
                              </m:d>
                            </m:e>
                          </m:func>
                          <m:r>
                            <a:rPr lang="en-US" sz="2200" b="0" i="1" smtClean="0">
                              <a:latin typeface="Cambria Math" panose="02040503050406030204" pitchFamily="18" charset="0"/>
                              <a:cs typeface="Times New Roman" panose="02020603050405020304" pitchFamily="18" charset="0"/>
                            </a:rPr>
                            <m:t> </m:t>
                          </m:r>
                        </m:e>
                      </m:nary>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2219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t>
                </a:r>
                <a:r>
                  <a:rPr lang="en-US" sz="2400" dirty="0">
                    <a:solidFill>
                      <a:srgbClr val="C00000"/>
                    </a:solidFill>
                    <a:cs typeface="Times New Roman" panose="02020603050405020304" pitchFamily="18" charset="0"/>
                  </a:rPr>
                  <a:t>(but call it what you want)</a:t>
                </a:r>
                <a:r>
                  <a:rPr lang="en-US" sz="2400" dirty="0">
                    <a:cs typeface="Times New Roman" panose="02020603050405020304" pitchFamily="18" charset="0"/>
                  </a:rPr>
                  <a:t>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The likelihood function is: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3F0C935-CD1A-7345-E271-EB9C839A5B96}"/>
              </a:ext>
            </a:extLst>
          </p:cNvPr>
          <p:cNvPicPr>
            <a:picLocks noChangeAspect="1"/>
          </p:cNvPicPr>
          <p:nvPr/>
        </p:nvPicPr>
        <p:blipFill>
          <a:blip r:embed="rId4"/>
          <a:stretch>
            <a:fillRect/>
          </a:stretch>
        </p:blipFill>
        <p:spPr>
          <a:xfrm>
            <a:off x="1828800" y="5486400"/>
            <a:ext cx="7315200" cy="1032387"/>
          </a:xfrm>
          <a:prstGeom prst="rect">
            <a:avLst/>
          </a:prstGeom>
        </p:spPr>
      </p:pic>
    </p:spTree>
    <p:extLst>
      <p:ext uri="{BB962C8B-B14F-4D97-AF65-F5344CB8AC3E}">
        <p14:creationId xmlns:p14="http://schemas.microsoft.com/office/powerpoint/2010/main" val="40208925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From choice probabilities we can recover likelihood function </a:t>
                </a:r>
                <a:endParaRPr lang="en-US" sz="22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 </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𝑖𝐽</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d>
                        </m:e>
                      </m:func>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eqArr>
                            <m:eqArrPr>
                              <m:ctrlPr>
                                <a:rPr lang="en-US" sz="2200" b="0" i="1" smtClean="0">
                                  <a:latin typeface="Cambria Math" panose="02040503050406030204" pitchFamily="18" charset="0"/>
                                  <a:cs typeface="Times New Roman" panose="02020603050405020304" pitchFamily="18" charset="0"/>
                                </a:rPr>
                              </m:ctrlPr>
                            </m:eqArr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𝑛</m:t>
                                  </m:r>
                                </m:e>
                                <m:sub>
                                  <m:r>
                                    <a:rPr lang="en-US" sz="2200" b="0" i="1" smtClean="0">
                                      <a:latin typeface="Cambria Math" panose="02040503050406030204" pitchFamily="18" charset="0"/>
                                      <a:cs typeface="Times New Roman" panose="02020603050405020304" pitchFamily="18" charset="0"/>
                                    </a:rPr>
                                    <m:t>𝑖</m:t>
                                  </m:r>
                                </m:sub>
                              </m:sSub>
                            </m:e>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eqArr>
                        </m:e>
                      </m:d>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𝑖𝐽</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sup>
                      </m:sSubSup>
                    </m:oMath>
                  </m:oMathPara>
                </a14:m>
                <a:endParaRPr lang="en-US" sz="2200" b="0" dirty="0">
                  <a:cs typeface="Times New Roman" panose="02020603050405020304" pitchFamily="18" charset="0"/>
                </a:endParaRPr>
              </a:p>
              <a:p>
                <a:r>
                  <a:rPr lang="en-US" sz="2400" dirty="0">
                    <a:cs typeface="Times New Roman" panose="02020603050405020304" pitchFamily="18" charset="0"/>
                  </a:rPr>
                  <a:t>Note that the MLE depends on the parameters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through 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oMath>
                </a14:m>
                <a:endParaRPr lang="en-US" sz="2400" b="0" dirty="0">
                  <a:cs typeface="Times New Roman" panose="02020603050405020304" pitchFamily="18" charset="0"/>
                </a:endParaRPr>
              </a:p>
              <a:p>
                <a:pPr lvl="1"/>
                <a:r>
                  <a:rPr lang="en-US" sz="2200" dirty="0">
                    <a:cs typeface="Times New Roman" panose="02020603050405020304" pitchFamily="18" charset="0"/>
                  </a:rPr>
                  <a:t>So we get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𝐽</m:t>
                    </m:r>
                    <m:r>
                      <a:rPr lang="en-US" sz="2200" b="0" i="1" smtClean="0">
                        <a:latin typeface="Cambria Math" panose="02040503050406030204" pitchFamily="18" charset="0"/>
                        <a:cs typeface="Times New Roman" panose="02020603050405020304" pitchFamily="18" charset="0"/>
                      </a:rPr>
                      <m:t>−1</m:t>
                    </m:r>
                  </m:oMath>
                </a14:m>
                <a:r>
                  <a:rPr lang="en-US" sz="2200" dirty="0">
                    <a:cs typeface="Times New Roman" panose="02020603050405020304" pitchFamily="18" charset="0"/>
                  </a:rPr>
                  <a:t> sets of regression parameters!</a:t>
                </a:r>
              </a:p>
              <a:p>
                <a:pPr lvl="1"/>
                <a:r>
                  <a:rPr lang="en-US" sz="2200" dirty="0">
                    <a:cs typeface="Times New Roman" panose="02020603050405020304" pitchFamily="18" charset="0"/>
                  </a:rPr>
                  <a:t>What are the interpretations here?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4149611-579F-86A3-388D-0770532D3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8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738922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a:p>
                <a:r>
                  <a:rPr lang="en-US" sz="2400" dirty="0">
                    <a:cs typeface="Times New Roman" panose="02020603050405020304" pitchFamily="18" charset="0"/>
                  </a:rPr>
                  <a:t>We can also </a:t>
                </a:r>
                <a:r>
                  <a:rPr lang="en-US" sz="2400" b="1" dirty="0">
                    <a:cs typeface="Times New Roman" panose="02020603050405020304" pitchFamily="18" charset="0"/>
                  </a:rPr>
                  <a:t>check the accuracy </a:t>
                </a:r>
                <a:r>
                  <a:rPr lang="en-US" sz="2400" dirty="0">
                    <a:cs typeface="Times New Roman" panose="02020603050405020304" pitchFamily="18" charset="0"/>
                  </a:rPr>
                  <a:t>of our predictions (model performance) </a:t>
                </a:r>
              </a:p>
              <a:p>
                <a:pPr lvl="1"/>
                <a:r>
                  <a:rPr lang="en-US" sz="2400" dirty="0">
                    <a:cs typeface="Times New Roman" panose="02020603050405020304" pitchFamily="18" charset="0"/>
                  </a:rPr>
                  <a:t>Note: since there are multiple regressions, overall accuracy matters </a:t>
                </a:r>
              </a:p>
              <a:p>
                <a:pPr marL="274320" lvl="1" indent="0">
                  <a:buNone/>
                </a:pPr>
                <a:r>
                  <a:rPr lang="en-US" sz="2400" i="1" dirty="0">
                    <a:cs typeface="Times New Roman" panose="02020603050405020304" pitchFamily="18" charset="0"/>
                  </a:rPr>
                  <a:t>as well as any </a:t>
                </a:r>
                <a:r>
                  <a:rPr lang="en-US" sz="2400" dirty="0">
                    <a:cs typeface="Times New Roman" panose="02020603050405020304" pitchFamily="18" charset="0"/>
                  </a:rPr>
                  <a:t>ways in which the model mis-predicts</a:t>
                </a:r>
              </a:p>
              <a:p>
                <a:pPr lvl="1"/>
                <a:r>
                  <a:rPr lang="en-US" sz="2400" dirty="0">
                    <a:cs typeface="Times New Roman" panose="02020603050405020304" pitchFamily="18" charset="0"/>
                  </a:rPr>
                  <a:t>Data visualization is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BD5EA133-6AE6-C029-313A-846B29C6B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7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 quick note: multinomial </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versus logit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Here, we are generally focusing on MNL, but you could also run a </a:t>
                </a:r>
                <a:r>
                  <a:rPr lang="en-US" sz="2400" dirty="0" err="1">
                    <a:cs typeface="Times New Roman" panose="02020603050405020304" pitchFamily="18" charset="0"/>
                  </a:rPr>
                  <a:t>probit</a:t>
                </a:r>
                <a:endParaRPr lang="en-US" sz="2400" dirty="0">
                  <a:cs typeface="Times New Roman" panose="02020603050405020304" pitchFamily="18" charset="0"/>
                </a:endParaRPr>
              </a:p>
              <a:p>
                <a:pPr lvl="1"/>
                <a:r>
                  <a:rPr lang="en-US" sz="2400" dirty="0">
                    <a:cs typeface="Times New Roman" panose="02020603050405020304" pitchFamily="18" charset="0"/>
                  </a:rPr>
                  <a:t>Just a different assumption about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a14:m>
                <a:endParaRPr lang="en-US" sz="2400" dirty="0">
                  <a:cs typeface="Times New Roman" panose="02020603050405020304" pitchFamily="18" charset="0"/>
                </a:endParaRPr>
              </a:p>
              <a:p>
                <a:r>
                  <a:rPr lang="en-US" sz="2400" dirty="0">
                    <a:cs typeface="Times New Roman" panose="02020603050405020304" pitchFamily="18" charset="0"/>
                  </a:rPr>
                  <a:t>Some pros and cons: </a:t>
                </a:r>
              </a:p>
              <a:p>
                <a:pPr lvl="1"/>
                <a:r>
                  <a:rPr lang="en-US" sz="2400" dirty="0">
                    <a:cs typeface="Times New Roman" panose="02020603050405020304" pitchFamily="18" charset="0"/>
                  </a:rPr>
                  <a:t>Logit works well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oMath>
                </a14:m>
                <a:r>
                  <a:rPr lang="en-US" sz="2400" dirty="0">
                    <a:cs typeface="Times New Roman" panose="02020603050405020304" pitchFamily="18" charset="0"/>
                  </a:rPr>
                  <a:t> is large (think 5 or more)</a:t>
                </a:r>
              </a:p>
              <a:p>
                <a:pPr lvl="1"/>
                <a:r>
                  <a:rPr lang="en-US" sz="2400" dirty="0">
                    <a:cs typeface="Times New Roman" panose="02020603050405020304" pitchFamily="18" charset="0"/>
                  </a:rPr>
                  <a:t>However, logit assumes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𝐶𝑜𝑟𝑟</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while </a:t>
                </a:r>
                <a:r>
                  <a:rPr lang="en-US" sz="2400" dirty="0" err="1">
                    <a:cs typeface="Times New Roman" panose="02020603050405020304" pitchFamily="18" charset="0"/>
                  </a:rPr>
                  <a:t>probit</a:t>
                </a:r>
                <a:r>
                  <a:rPr lang="en-US" sz="2400" dirty="0">
                    <a:cs typeface="Times New Roman" panose="02020603050405020304" pitchFamily="18" charset="0"/>
                  </a:rPr>
                  <a:t> can handle arbitrary correlations. </a:t>
                </a:r>
              </a:p>
              <a:p>
                <a:r>
                  <a:rPr lang="en-US" sz="2400" dirty="0">
                    <a:cs typeface="Times New Roman" panose="02020603050405020304" pitchFamily="18" charset="0"/>
                  </a:rPr>
                  <a:t>This implies choice probabilities satisfy </a:t>
                </a:r>
                <a:r>
                  <a:rPr lang="en-US" sz="2400" b="1" dirty="0">
                    <a:cs typeface="Times New Roman" panose="02020603050405020304" pitchFamily="18" charset="0"/>
                  </a:rPr>
                  <a:t>independence of irrelevant alternatives (IIA)</a:t>
                </a:r>
              </a:p>
              <a:p>
                <a:pPr lvl="1"/>
                <a:r>
                  <a:rPr lang="en-US" sz="2400" dirty="0">
                    <a:cs typeface="Times New Roman" panose="02020603050405020304" pitchFamily="18" charset="0"/>
                  </a:rPr>
                  <a:t>The odds of choosing </a:t>
                </a:r>
                <a:r>
                  <a:rPr lang="en-US" sz="2400" i="1" dirty="0">
                    <a:cs typeface="Times New Roman" panose="02020603050405020304" pitchFamily="18" charset="0"/>
                  </a:rPr>
                  <a:t>A</a:t>
                </a:r>
                <a:r>
                  <a:rPr lang="en-US" sz="2400" dirty="0">
                    <a:cs typeface="Times New Roman" panose="02020603050405020304" pitchFamily="18" charset="0"/>
                  </a:rPr>
                  <a:t> over </a:t>
                </a:r>
                <a:r>
                  <a:rPr lang="en-US" sz="2400" i="1" dirty="0">
                    <a:cs typeface="Times New Roman" panose="02020603050405020304" pitchFamily="18" charset="0"/>
                  </a:rPr>
                  <a:t>B</a:t>
                </a:r>
                <a:r>
                  <a:rPr lang="en-US" sz="2400" dirty="0">
                    <a:cs typeface="Times New Roman" panose="02020603050405020304" pitchFamily="18" charset="0"/>
                  </a:rPr>
                  <a:t> must not depend on whether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m:t>
                    </m:r>
                  </m:oMath>
                </a14:m>
                <a:r>
                  <a:rPr lang="en-US" sz="2400" dirty="0">
                    <a:cs typeface="Times New Roman" panose="02020603050405020304" pitchFamily="18" charset="0"/>
                  </a:rPr>
                  <a:t> is an option</a:t>
                </a:r>
              </a:p>
              <a:p>
                <a:pPr lvl="1"/>
                <a:r>
                  <a:rPr lang="en-US" sz="2400" dirty="0">
                    <a:cs typeface="Times New Roman" panose="02020603050405020304" pitchFamily="18" charset="0"/>
                  </a:rPr>
                  <a:t>This makes sense in some settings but not in others</a:t>
                </a:r>
              </a:p>
              <a:p>
                <a:r>
                  <a:rPr lang="en-US" sz="2600" dirty="0">
                    <a:cs typeface="Times New Roman" panose="02020603050405020304" pitchFamily="18" charset="0"/>
                  </a:rPr>
                  <a:t>There are other options: </a:t>
                </a:r>
                <a:r>
                  <a:rPr lang="en-US" sz="2600" u="sng" dirty="0">
                    <a:solidFill>
                      <a:schemeClr val="accent3">
                        <a:lumMod val="75000"/>
                      </a:schemeClr>
                    </a:solidFill>
                    <a:cs typeface="Times New Roman" panose="02020603050405020304" pitchFamily="18" charset="0"/>
                  </a:rPr>
                  <a:t>conditional logit, nested logit, etc.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549" t="-1305"/>
                </a:stretch>
              </a:blipFill>
            </p:spPr>
            <p:txBody>
              <a:bodyPr/>
              <a:lstStyle/>
              <a:p>
                <a:r>
                  <a:rPr lang="en-US">
                    <a:noFill/>
                  </a:rPr>
                  <a:t> </a:t>
                </a:r>
              </a:p>
            </p:txBody>
          </p:sp>
        </mc:Fallback>
      </mc:AlternateContent>
    </p:spTree>
    <p:extLst>
      <p:ext uri="{BB962C8B-B14F-4D97-AF65-F5344CB8AC3E}">
        <p14:creationId xmlns:p14="http://schemas.microsoft.com/office/powerpoint/2010/main" val="13132991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2750120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1056074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00912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r>
              <a:rPr lang="en-US" sz="2400" dirty="0">
                <a:cs typeface="Times New Roman" panose="02020603050405020304" pitchFamily="18" charset="0"/>
              </a:rPr>
              <a:t>Assumptions: what features are important for their results?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689175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188110" cy="4041648"/>
          </a:xfrm>
        </p:spPr>
        <p:txBody>
          <a:bodyPr vert="horz" lIns="91440" tIns="45720" rIns="91440" bIns="45720" rtlCol="0" anchor="b">
            <a:normAutofit/>
          </a:bodyPr>
          <a:lstStyle/>
          <a:p>
            <a:pPr>
              <a:lnSpc>
                <a:spcPct val="85000"/>
              </a:lnSpc>
            </a:pPr>
            <a:r>
              <a:rPr lang="en-US" sz="3700">
                <a:solidFill>
                  <a:srgbClr val="FFFFFF"/>
                </a:solidFill>
                <a:latin typeface="+mj-lt"/>
              </a:rPr>
              <a:t>Choice Experiment</a:t>
            </a:r>
          </a:p>
        </p:txBody>
      </p:sp>
      <p:sp useBgFill="1">
        <p:nvSpPr>
          <p:cNvPr id="30" name="Rectangle 29">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EFB1B3-0163-37CC-5A71-CC798EFEAB1B}"/>
              </a:ext>
            </a:extLst>
          </p:cNvPr>
          <p:cNvPicPr>
            <a:picLocks noGrp="1" noChangeAspect="1"/>
          </p:cNvPicPr>
          <p:nvPr>
            <p:ph idx="1"/>
          </p:nvPr>
        </p:nvPicPr>
        <p:blipFill>
          <a:blip r:embed="rId3"/>
          <a:stretch>
            <a:fillRect/>
          </a:stretch>
        </p:blipFill>
        <p:spPr>
          <a:xfrm>
            <a:off x="411100" y="1371600"/>
            <a:ext cx="7655443" cy="4114799"/>
          </a:xfrm>
          <a:prstGeom prst="rect">
            <a:avLst/>
          </a:prstGeom>
        </p:spPr>
      </p:pic>
      <p:sp>
        <p:nvSpPr>
          <p:cNvPr id="32" name="Rectangle 31">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986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569110" cy="4041648"/>
          </a:xfrm>
        </p:spPr>
        <p:txBody>
          <a:bodyPr vert="horz" lIns="91440" tIns="45720" rIns="91440" bIns="45720" rtlCol="0" anchor="b">
            <a:normAutofit/>
          </a:bodyPr>
          <a:lstStyle/>
          <a:p>
            <a:pPr>
              <a:lnSpc>
                <a:spcPct val="85000"/>
              </a:lnSpc>
            </a:pPr>
            <a:r>
              <a:rPr lang="en-US" sz="3400">
                <a:solidFill>
                  <a:srgbClr val="FFFFFF"/>
                </a:solidFill>
                <a:latin typeface="+mj-lt"/>
              </a:rPr>
              <a:t>Choice Experiments</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0A9010E3-FC15-4735-0F3C-A9F502A0E8FF}"/>
              </a:ext>
            </a:extLst>
          </p:cNvPr>
          <p:cNvPicPr>
            <a:picLocks noGrp="1" noChangeAspect="1"/>
          </p:cNvPicPr>
          <p:nvPr>
            <p:ph idx="1"/>
          </p:nvPr>
        </p:nvPicPr>
        <p:blipFill>
          <a:blip r:embed="rId3"/>
          <a:stretch>
            <a:fillRect/>
          </a:stretch>
        </p:blipFill>
        <p:spPr>
          <a:xfrm>
            <a:off x="1295400" y="134567"/>
            <a:ext cx="5791200" cy="6488740"/>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6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We can take logs as our link function to get: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EEA72E-CAAF-DDB2-7226-52034B38A6A7}"/>
              </a:ext>
            </a:extLst>
          </p:cNvPr>
          <p:cNvPicPr>
            <a:picLocks noChangeAspect="1"/>
          </p:cNvPicPr>
          <p:nvPr/>
        </p:nvPicPr>
        <p:blipFill>
          <a:blip r:embed="rId5"/>
          <a:stretch>
            <a:fillRect/>
          </a:stretch>
        </p:blipFill>
        <p:spPr>
          <a:xfrm>
            <a:off x="2171700" y="5181600"/>
            <a:ext cx="7315200" cy="905692"/>
          </a:xfrm>
          <a:prstGeom prst="rect">
            <a:avLst/>
          </a:prstGeom>
        </p:spPr>
      </p:pic>
    </p:spTree>
    <p:extLst>
      <p:ext uri="{BB962C8B-B14F-4D97-AF65-F5344CB8AC3E}">
        <p14:creationId xmlns:p14="http://schemas.microsoft.com/office/powerpoint/2010/main" val="37882754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What do MDs Care About?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4EE5582-3CBD-A7B0-971A-67ECB98E9F7F}"/>
              </a:ext>
            </a:extLst>
          </p:cNvPr>
          <p:cNvPicPr>
            <a:picLocks noChangeAspect="1"/>
          </p:cNvPicPr>
          <p:nvPr/>
        </p:nvPicPr>
        <p:blipFill>
          <a:blip r:embed="rId3"/>
          <a:stretch>
            <a:fillRect/>
          </a:stretch>
        </p:blipFill>
        <p:spPr>
          <a:xfrm>
            <a:off x="210639" y="838199"/>
            <a:ext cx="10925530" cy="4952999"/>
          </a:xfrm>
          <a:prstGeom prst="rect">
            <a:avLst/>
          </a:prstGeom>
        </p:spPr>
      </p:pic>
    </p:spTree>
    <p:extLst>
      <p:ext uri="{BB962C8B-B14F-4D97-AF65-F5344CB8AC3E}">
        <p14:creationId xmlns:p14="http://schemas.microsoft.com/office/powerpoint/2010/main" val="36529645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Simulating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B0557B73-D537-A427-44A6-B81F5A8E24D1}"/>
              </a:ext>
            </a:extLst>
          </p:cNvPr>
          <p:cNvPicPr>
            <a:picLocks noChangeAspect="1"/>
          </p:cNvPicPr>
          <p:nvPr/>
        </p:nvPicPr>
        <p:blipFill>
          <a:blip r:embed="rId3"/>
          <a:stretch>
            <a:fillRect/>
          </a:stretch>
        </p:blipFill>
        <p:spPr>
          <a:xfrm>
            <a:off x="799841" y="967054"/>
            <a:ext cx="6985323" cy="5662346"/>
          </a:xfrm>
          <a:prstGeom prst="rect">
            <a:avLst/>
          </a:prstGeom>
        </p:spPr>
      </p:pic>
    </p:spTree>
    <p:extLst>
      <p:ext uri="{BB962C8B-B14F-4D97-AF65-F5344CB8AC3E}">
        <p14:creationId xmlns:p14="http://schemas.microsoft.com/office/powerpoint/2010/main" val="13754414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15713749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pic>
        <p:nvPicPr>
          <p:cNvPr id="1026" name="Picture 2">
            <a:extLst>
              <a:ext uri="{FF2B5EF4-FFF2-40B4-BE49-F238E27FC236}">
                <a16:creationId xmlns:a16="http://schemas.microsoft.com/office/drawing/2014/main" id="{18958FB8-FFFA-65F5-C8AF-DB09DEF0B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938959"/>
            <a:ext cx="37338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423941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fontScale="92500" lnSpcReduction="10000"/>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However,  also note:</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0"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num>
                            <m:den>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y</m:t>
                                  </m:r>
                                </m:e>
                                <m:e>
                                  <m:r>
                                    <m:rPr>
                                      <m:sty m:val="p"/>
                                    </m:rPr>
                                    <a:rPr lang="en-US" sz="2400" b="0" i="0" smtClean="0">
                                      <a:latin typeface="Cambria Math" panose="02040503050406030204" pitchFamily="18" charset="0"/>
                                      <a:cs typeface="Times New Roman" panose="02020603050405020304" pitchFamily="18" charset="0"/>
                                    </a:rPr>
                                    <m:t>x</m:t>
                                  </m:r>
                                </m:e>
                              </m:d>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log</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fName>
                        <m:e/>
                      </m:func>
                    </m:oMath>
                  </m:oMathPara>
                </a14:m>
                <a:endParaRPr lang="en-US" sz="2400" b="0" dirty="0">
                  <a:cs typeface="Times New Roman" panose="02020603050405020304" pitchFamily="18" charset="0"/>
                </a:endParaRPr>
              </a:p>
              <a:p>
                <a:pPr marL="0" indent="0">
                  <a:buNone/>
                </a:pPr>
                <a:r>
                  <a:rPr lang="en-US" sz="2400" b="0" dirty="0">
                    <a:cs typeface="Times New Roman" panose="02020603050405020304" pitchFamily="18" charset="0"/>
                  </a:rPr>
                  <a:t>For </a:t>
                </a:r>
                <a:r>
                  <a:rPr lang="en-US" sz="2400" b="1" dirty="0">
                    <a:cs typeface="Times New Roman" panose="02020603050405020304" pitchFamily="18" charset="0"/>
                  </a:rPr>
                  <a:t>dummy </a:t>
                </a:r>
                <a:r>
                  <a:rPr lang="en-US" sz="2400" dirty="0">
                    <a:cs typeface="Times New Roman" panose="02020603050405020304" pitchFamily="18" charset="0"/>
                  </a:rPr>
                  <a:t>variables, the change in expected value is simply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b="1" dirty="0">
                    <a:cs typeface="Times New Roman" panose="02020603050405020304" pitchFamily="18" charset="0"/>
                  </a:rPr>
                  <a:t>:</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−1&lt;0</m:t>
                        </m:r>
                      </m:e>
                    </m:func>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less likely </a:t>
                </a:r>
                <a:r>
                  <a:rPr lang="en-US" sz="2400" dirty="0">
                    <a:cs typeface="Times New Roman" panose="02020603050405020304" pitchFamily="18" charset="0"/>
                  </a:rPr>
                  <a:t>to happen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&gt; 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more likely </a:t>
                </a:r>
                <a:r>
                  <a:rPr lang="en-US" sz="2400" dirty="0">
                    <a:cs typeface="Times New Roman" panose="02020603050405020304" pitchFamily="18" charset="0"/>
                  </a:rPr>
                  <a:t>to happen when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endParaRPr lang="en-US" sz="2400" dirty="0">
                  <a:cs typeface="Times New Roman" panose="02020603050405020304" pitchFamily="18" charset="0"/>
                </a:endParaRPr>
              </a:p>
              <a:p>
                <a:pPr lvl="1"/>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794" t="-1779" b="-35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25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pic>
        <p:nvPicPr>
          <p:cNvPr id="8194" name="Picture 2" descr="Taylor Swift - Bad Blood ft. Kendrick Lamar">
            <a:extLst>
              <a:ext uri="{FF2B5EF4-FFF2-40B4-BE49-F238E27FC236}">
                <a16:creationId xmlns:a16="http://schemas.microsoft.com/office/drawing/2014/main" id="{7F33DBD9-68F5-AC7D-7D4B-0C9361B7ED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222" b="15556"/>
          <a:stretch/>
        </p:blipFill>
        <p:spPr bwMode="auto">
          <a:xfrm>
            <a:off x="6400800" y="4724400"/>
            <a:ext cx="4501663"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2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Advantages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0" y="1066801"/>
            <a:ext cx="9984829" cy="5141388"/>
          </a:xfrm>
        </p:spPr>
        <p:txBody>
          <a:bodyPr>
            <a:normAutofit/>
          </a:bodyPr>
          <a:lstStyle/>
          <a:p>
            <a:r>
              <a:rPr lang="en-US" sz="2400" dirty="0">
                <a:cs typeface="Times New Roman" panose="02020603050405020304" pitchFamily="18" charset="0"/>
              </a:rPr>
              <a:t>Useful for count data, but also for</a:t>
            </a:r>
            <a:r>
              <a:rPr lang="en-US" sz="2400" i="1" dirty="0">
                <a:cs typeface="Times New Roman" panose="02020603050405020304" pitchFamily="18" charset="0"/>
              </a:rPr>
              <a:t> any</a:t>
            </a:r>
            <a:r>
              <a:rPr lang="en-US" sz="2400" dirty="0">
                <a:cs typeface="Times New Roman" panose="02020603050405020304" pitchFamily="18" charset="0"/>
              </a:rPr>
              <a:t> case with nonnegative data: </a:t>
            </a:r>
          </a:p>
          <a:p>
            <a:pPr lvl="1"/>
            <a:r>
              <a:rPr lang="en-US" sz="2200" dirty="0">
                <a:cs typeface="Times New Roman" panose="02020603050405020304" pitchFamily="18" charset="0"/>
              </a:rPr>
              <a:t>Don’t need additional assumptions about conditional mean (log-transformed data)</a:t>
            </a:r>
          </a:p>
          <a:p>
            <a:pPr lvl="1"/>
            <a:r>
              <a:rPr lang="en-US" sz="2200" dirty="0">
                <a:cs typeface="Times New Roman" panose="02020603050405020304" pitchFamily="18" charset="0"/>
              </a:rPr>
              <a:t>Natural way to deal with zeros</a:t>
            </a:r>
          </a:p>
          <a:p>
            <a:pPr lvl="1"/>
            <a:r>
              <a:rPr lang="en-US" sz="2200" dirty="0">
                <a:cs typeface="Times New Roman" panose="02020603050405020304" pitchFamily="18" charset="0"/>
              </a:rPr>
              <a:t>Avoids inconsistency when using log-transformed + heteroskedasticity</a:t>
            </a:r>
          </a:p>
          <a:p>
            <a:r>
              <a:rPr lang="en-US" sz="2400" dirty="0">
                <a:cs typeface="Times New Roman" panose="02020603050405020304" pitchFamily="18" charset="0"/>
              </a:rPr>
              <a:t>Not as computationally intensive anymore (</a:t>
            </a:r>
            <a:r>
              <a:rPr lang="en-US" sz="2400" dirty="0" err="1">
                <a:cs typeface="Times New Roman" panose="02020603050405020304" pitchFamily="18" charset="0"/>
              </a:rPr>
              <a:t>ppmlhdfe</a:t>
            </a:r>
            <a:r>
              <a:rPr lang="en-US" sz="2400" dirty="0">
                <a:cs typeface="Times New Roman" panose="02020603050405020304" pitchFamily="18" charset="0"/>
              </a:rPr>
              <a:t> in Stata, glm in R)</a:t>
            </a:r>
          </a:p>
          <a:p>
            <a:r>
              <a:rPr lang="en-US" sz="2400" dirty="0">
                <a:cs typeface="Times New Roman" panose="02020603050405020304" pitchFamily="18" charset="0"/>
              </a:rPr>
              <a:t>Can report marginal effects, or use initial coefficients as </a:t>
            </a:r>
            <a:r>
              <a:rPr lang="en-US" sz="2400" b="1" dirty="0">
                <a:cs typeface="Times New Roman" panose="02020603050405020304" pitchFamily="18" charset="0"/>
              </a:rPr>
              <a:t>approximate percentage changes </a:t>
            </a:r>
            <a:r>
              <a:rPr lang="en-US" sz="2400" dirty="0">
                <a:cs typeface="Times New Roman" panose="02020603050405020304" pitchFamily="18" charset="0"/>
              </a:rPr>
              <a:t>(similar to a log model -- </a:t>
            </a:r>
            <a:r>
              <a:rPr lang="en-US" sz="2200" b="1" dirty="0">
                <a:solidFill>
                  <a:srgbClr val="C00000"/>
                </a:solidFill>
                <a:cs typeface="Times New Roman" panose="02020603050405020304" pitchFamily="18" charset="0"/>
              </a:rPr>
              <a:t>I’ve never been anywhere close as you)</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690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pPr lvl="1"/>
                <a:r>
                  <a:rPr lang="en-US" sz="2400" dirty="0">
                    <a:cs typeface="Times New Roman" panose="02020603050405020304" pitchFamily="18" charset="0"/>
                  </a:rPr>
                  <a:t>Good news: you can test for this in data! </a:t>
                </a:r>
              </a:p>
              <a:p>
                <a:pPr lvl="1"/>
                <a:r>
                  <a:rPr lang="en-US" sz="2400" dirty="0">
                    <a:cs typeface="Times New Roman" panose="02020603050405020304" pitchFamily="18" charset="0"/>
                  </a:rPr>
                  <a:t>Can also adjust your likelihood function with a new variance term</a:t>
                </a:r>
              </a:p>
              <a:p>
                <a:r>
                  <a:rPr lang="en-US" sz="2400" dirty="0">
                    <a:cs typeface="Times New Roman" panose="02020603050405020304" pitchFamily="18" charset="0"/>
                  </a:rPr>
                  <a:t>Most common way to deal with overdispersion: </a:t>
                </a:r>
                <a:r>
                  <a:rPr lang="en-US" sz="2400" b="1" dirty="0">
                    <a:cs typeface="Times New Roman" panose="02020603050405020304" pitchFamily="18" charset="0"/>
                  </a:rPr>
                  <a:t>negative binomial </a:t>
                </a:r>
                <a:r>
                  <a:rPr lang="en-US" sz="2400" dirty="0">
                    <a:cs typeface="Times New Roman" panose="02020603050405020304" pitchFamily="18" charset="0"/>
                  </a:rPr>
                  <a:t>link</a:t>
                </a:r>
              </a:p>
              <a:p>
                <a:pPr lvl="1"/>
                <a:r>
                  <a:rPr lang="en-US" sz="2400" dirty="0">
                    <a:cs typeface="Times New Roman" panose="02020603050405020304" pitchFamily="18" charset="0"/>
                  </a:rPr>
                  <a:t>Just changes link function slightly, can accommodate over/under dispersion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Taylor Swift - Look What You Made Me Do">
            <a:extLst>
              <a:ext uri="{FF2B5EF4-FFF2-40B4-BE49-F238E27FC236}">
                <a16:creationId xmlns:a16="http://schemas.microsoft.com/office/drawing/2014/main" id="{7272B3CC-B06E-CA62-704C-6EDBE3EF21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270" y="5293789"/>
            <a:ext cx="3251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21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C626BF-B5BE-4A42-CA68-E242EA6ED788}"/>
              </a:ext>
            </a:extLst>
          </p:cNvPr>
          <p:cNvPicPr>
            <a:picLocks noChangeAspect="1"/>
          </p:cNvPicPr>
          <p:nvPr/>
        </p:nvPicPr>
        <p:blipFill>
          <a:blip r:embed="rId4"/>
          <a:stretch>
            <a:fillRect/>
          </a:stretch>
        </p:blipFill>
        <p:spPr>
          <a:xfrm>
            <a:off x="642730" y="909166"/>
            <a:ext cx="6935221" cy="5796433"/>
          </a:xfrm>
          <a:prstGeom prst="rect">
            <a:avLst/>
          </a:prstGeom>
        </p:spPr>
      </p:pic>
      <p:pic>
        <p:nvPicPr>
          <p:cNvPr id="6146" name="Picture 2" descr="Shake It Off - Wikipedia">
            <a:extLst>
              <a:ext uri="{FF2B5EF4-FFF2-40B4-BE49-F238E27FC236}">
                <a16:creationId xmlns:a16="http://schemas.microsoft.com/office/drawing/2014/main" id="{CB603C43-0782-3A95-F51E-275F0C63F4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1729" y="23241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B71BC9-4301-E5AA-C44A-FEE77FEB2D04}"/>
              </a:ext>
            </a:extLst>
          </p:cNvPr>
          <p:cNvSpPr txBox="1"/>
          <p:nvPr/>
        </p:nvSpPr>
        <p:spPr>
          <a:xfrm>
            <a:off x="8001000" y="1643165"/>
            <a:ext cx="2258760" cy="584775"/>
          </a:xfrm>
          <a:prstGeom prst="rect">
            <a:avLst/>
          </a:prstGeom>
          <a:noFill/>
        </p:spPr>
        <p:txBody>
          <a:bodyPr wrap="none" rtlCol="0">
            <a:spAutoFit/>
          </a:bodyPr>
          <a:lstStyle/>
          <a:p>
            <a:r>
              <a:rPr lang="en-US" sz="3200" dirty="0">
                <a:solidFill>
                  <a:srgbClr val="C00000"/>
                </a:solidFill>
                <a:latin typeface="Aptos" panose="020B0004020202020204" pitchFamily="34" charset="0"/>
              </a:rPr>
              <a:t>Shake it off!</a:t>
            </a:r>
          </a:p>
        </p:txBody>
      </p:sp>
    </p:spTree>
    <p:extLst>
      <p:ext uri="{BB962C8B-B14F-4D97-AF65-F5344CB8AC3E}">
        <p14:creationId xmlns:p14="http://schemas.microsoft.com/office/powerpoint/2010/main" val="128653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p:txBody>
      </p:sp>
    </p:spTree>
    <p:extLst>
      <p:ext uri="{BB962C8B-B14F-4D97-AF65-F5344CB8AC3E}">
        <p14:creationId xmlns:p14="http://schemas.microsoft.com/office/powerpoint/2010/main" val="3081145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0D0F-1EE8-A4A9-E49C-C76041667549}"/>
              </a:ext>
            </a:extLst>
          </p:cNvPr>
          <p:cNvSpPr>
            <a:spLocks noGrp="1"/>
          </p:cNvSpPr>
          <p:nvPr>
            <p:ph type="title"/>
          </p:nvPr>
        </p:nvSpPr>
        <p:spPr/>
        <p:txBody>
          <a:bodyPr/>
          <a:lstStyle/>
          <a:p>
            <a:r>
              <a:rPr lang="en-US" b="1" u="sng" dirty="0">
                <a:solidFill>
                  <a:srgbClr val="951E1A"/>
                </a:solidFill>
              </a:rPr>
              <a:t>Are you ready for it?</a:t>
            </a:r>
          </a:p>
        </p:txBody>
      </p:sp>
      <p:sp>
        <p:nvSpPr>
          <p:cNvPr id="3" name="Content Placeholder 2">
            <a:extLst>
              <a:ext uri="{FF2B5EF4-FFF2-40B4-BE49-F238E27FC236}">
                <a16:creationId xmlns:a16="http://schemas.microsoft.com/office/drawing/2014/main" id="{33F4F608-9AAB-DEB6-07AB-3541B5BE415E}"/>
              </a:ext>
            </a:extLst>
          </p:cNvPr>
          <p:cNvSpPr>
            <a:spLocks noGrp="1"/>
          </p:cNvSpPr>
          <p:nvPr>
            <p:ph idx="1"/>
          </p:nvPr>
        </p:nvSpPr>
        <p:spPr/>
        <p:txBody>
          <a:bodyPr/>
          <a:lstStyle/>
          <a:p>
            <a:endParaRPr lang="en-US"/>
          </a:p>
        </p:txBody>
      </p:sp>
      <p:pic>
        <p:nvPicPr>
          <p:cNvPr id="1026" name="Picture 2" descr="All the Easter Eggs in Taylor Swift's New Video for '…Ready for It?'">
            <a:extLst>
              <a:ext uri="{FF2B5EF4-FFF2-40B4-BE49-F238E27FC236}">
                <a16:creationId xmlns:a16="http://schemas.microsoft.com/office/drawing/2014/main" id="{F887EEE3-32ED-8F18-F90F-6A6664F41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1799363"/>
            <a:ext cx="12192000"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52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65760"/>
            <a:ext cx="10497311" cy="1325562"/>
          </a:xfrm>
        </p:spPr>
        <p:txBody>
          <a:bodyPr>
            <a:normAutofit/>
          </a:bodyPr>
          <a:lstStyle/>
          <a:p>
            <a:r>
              <a:rPr lang="en-US" sz="4000" dirty="0">
                <a:cs typeface="Times New Roman" panose="02020603050405020304" pitchFamily="18" charset="0"/>
              </a:rPr>
              <a:t>Example: How do hospital closures affect access?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1" y="1933575"/>
            <a:ext cx="6454252" cy="4246562"/>
          </a:xfrm>
        </p:spPr>
        <p:txBody>
          <a:bodyPr>
            <a:noAutofit/>
          </a:bodyPr>
          <a:lstStyle/>
          <a:p>
            <a:r>
              <a:rPr lang="en-US" sz="22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200" dirty="0">
                <a:cs typeface="Times New Roman" panose="02020603050405020304" pitchFamily="18" charset="0"/>
              </a:rPr>
              <a:t>Contribution: assessing the impact of hospital closures on: </a:t>
            </a:r>
          </a:p>
          <a:p>
            <a:pPr marL="731520" lvl="1" indent="-457200">
              <a:buAutoNum type="arabicPeriod"/>
            </a:pPr>
            <a:r>
              <a:rPr lang="en-US" sz="2200" dirty="0">
                <a:cs typeface="Times New Roman" panose="02020603050405020304" pitchFamily="18" charset="0"/>
              </a:rPr>
              <a:t>Perceived access to care</a:t>
            </a:r>
          </a:p>
          <a:p>
            <a:pPr marL="731520" lvl="1" indent="-457200">
              <a:buAutoNum type="arabicPeriod"/>
            </a:pPr>
            <a:r>
              <a:rPr lang="en-US" sz="2200" dirty="0">
                <a:cs typeface="Times New Roman" panose="02020603050405020304" pitchFamily="18" charset="0"/>
              </a:rPr>
              <a:t>Health care utilization</a:t>
            </a:r>
          </a:p>
          <a:p>
            <a:pPr marL="731520" lvl="1" indent="-457200">
              <a:buAutoNum type="arabicPeriod"/>
            </a:pPr>
            <a:r>
              <a:rPr lang="en-US" sz="2200" dirty="0">
                <a:cs typeface="Times New Roman" panose="02020603050405020304" pitchFamily="18" charset="0"/>
              </a:rPr>
              <a:t>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p:txBody>
      </p:sp>
      <p:pic>
        <p:nvPicPr>
          <p:cNvPr id="7170" name="Picture 2" descr="exile (feat. Bon Iver) | Taylor Swift Switzerland">
            <a:extLst>
              <a:ext uri="{FF2B5EF4-FFF2-40B4-BE49-F238E27FC236}">
                <a16:creationId xmlns:a16="http://schemas.microsoft.com/office/drawing/2014/main" id="{88D8B2CA-E902-3E0E-8981-E58C2DF7D0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134" r="3080" b="4"/>
          <a:stretch/>
        </p:blipFill>
        <p:spPr bwMode="auto">
          <a:xfrm>
            <a:off x="7449835" y="1933575"/>
            <a:ext cx="3304622" cy="363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8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p:txBody>
      </p:sp>
    </p:spTree>
    <p:extLst>
      <p:ext uri="{BB962C8B-B14F-4D97-AF65-F5344CB8AC3E}">
        <p14:creationId xmlns:p14="http://schemas.microsoft.com/office/powerpoint/2010/main" val="1783553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exogeneity assumption are they resting on?</a:t>
            </a:r>
          </a:p>
          <a:p>
            <a:pPr lvl="1"/>
            <a:r>
              <a:rPr lang="en-US" sz="2200" dirty="0">
                <a:cs typeface="Times New Roman" panose="02020603050405020304" pitchFamily="18" charset="0"/>
              </a:rPr>
              <a:t>Do they have a control group? Who? </a:t>
            </a:r>
          </a:p>
          <a:p>
            <a:pPr lvl="1"/>
            <a:r>
              <a:rPr lang="en-US" sz="2200" b="1" dirty="0">
                <a:solidFill>
                  <a:srgbClr val="C00000"/>
                </a:solidFill>
                <a:cs typeface="Times New Roman" panose="02020603050405020304" pitchFamily="18" charset="0"/>
              </a:rPr>
              <a:t>I know that it’s delicate…</a:t>
            </a:r>
          </a:p>
        </p:txBody>
      </p:sp>
    </p:spTree>
    <p:extLst>
      <p:ext uri="{BB962C8B-B14F-4D97-AF65-F5344CB8AC3E}">
        <p14:creationId xmlns:p14="http://schemas.microsoft.com/office/powerpoint/2010/main" val="3728336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AEF109-A331-86E3-6C4E-58643AF7D8B4}"/>
              </a:ext>
            </a:extLst>
          </p:cNvPr>
          <p:cNvPicPr>
            <a:picLocks noChangeAspect="1"/>
          </p:cNvPicPr>
          <p:nvPr/>
        </p:nvPicPr>
        <p:blipFill>
          <a:blip r:embed="rId3"/>
          <a:stretch>
            <a:fillRect/>
          </a:stretch>
        </p:blipFill>
        <p:spPr>
          <a:xfrm>
            <a:off x="457200" y="878412"/>
            <a:ext cx="10327228" cy="5141388"/>
          </a:xfrm>
          <a:prstGeom prst="rect">
            <a:avLst/>
          </a:prstGeom>
        </p:spPr>
      </p:pic>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E4CB1C5-2391-3C76-4483-71447D1A47BD}"/>
              </a:ext>
            </a:extLst>
          </p:cNvPr>
          <p:cNvSpPr txBox="1"/>
          <p:nvPr/>
        </p:nvSpPr>
        <p:spPr>
          <a:xfrm>
            <a:off x="6477000" y="6111215"/>
            <a:ext cx="5478483" cy="707886"/>
          </a:xfrm>
          <a:prstGeom prst="rect">
            <a:avLst/>
          </a:prstGeom>
          <a:solidFill>
            <a:schemeClr val="accent1">
              <a:lumMod val="40000"/>
              <a:lumOff val="60000"/>
            </a:schemeClr>
          </a:solidFill>
          <a:ln>
            <a:solidFill>
              <a:schemeClr val="accent1">
                <a:lumMod val="50000"/>
              </a:schemeClr>
            </a:solidFill>
          </a:ln>
        </p:spPr>
        <p:txBody>
          <a:bodyPr wrap="square" rtlCol="0">
            <a:spAutoFit/>
          </a:bodyPr>
          <a:lstStyle/>
          <a:p>
            <a:r>
              <a:rPr lang="en-US" sz="2000" kern="1200" dirty="0">
                <a:solidFill>
                  <a:srgbClr val="C00000"/>
                </a:solidFill>
                <a:latin typeface="Aptos" panose="020B0004020202020204" pitchFamily="34" charset="0"/>
              </a:rPr>
              <a:t>New to town with a made up name in the angels’ city chasing fortune and fame</a:t>
            </a:r>
          </a:p>
        </p:txBody>
      </p:sp>
    </p:spTree>
    <p:extLst>
      <p:ext uri="{BB962C8B-B14F-4D97-AF65-F5344CB8AC3E}">
        <p14:creationId xmlns:p14="http://schemas.microsoft.com/office/powerpoint/2010/main" val="2819438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Linear Probability Models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D8A28756-B9C4-BEFA-CD3E-5102A04A4397}"/>
              </a:ext>
            </a:extLst>
          </p:cNvPr>
          <p:cNvPicPr>
            <a:picLocks noChangeAspect="1"/>
          </p:cNvPicPr>
          <p:nvPr/>
        </p:nvPicPr>
        <p:blipFill>
          <a:blip r:embed="rId3"/>
          <a:stretch>
            <a:fillRect/>
          </a:stretch>
        </p:blipFill>
        <p:spPr>
          <a:xfrm>
            <a:off x="609600" y="855525"/>
            <a:ext cx="9000000" cy="3264580"/>
          </a:xfrm>
          <a:prstGeom prst="rect">
            <a:avLst/>
          </a:prstGeom>
        </p:spPr>
      </p:pic>
      <p:pic>
        <p:nvPicPr>
          <p:cNvPr id="8" name="Picture 7">
            <a:extLst>
              <a:ext uri="{FF2B5EF4-FFF2-40B4-BE49-F238E27FC236}">
                <a16:creationId xmlns:a16="http://schemas.microsoft.com/office/drawing/2014/main" id="{5950D5DE-497B-034D-A43E-1FB0EB97852F}"/>
              </a:ext>
            </a:extLst>
          </p:cNvPr>
          <p:cNvPicPr>
            <a:picLocks noChangeAspect="1"/>
          </p:cNvPicPr>
          <p:nvPr/>
        </p:nvPicPr>
        <p:blipFill>
          <a:blip r:embed="rId4"/>
          <a:stretch>
            <a:fillRect/>
          </a:stretch>
        </p:blipFill>
        <p:spPr>
          <a:xfrm>
            <a:off x="601200" y="3649175"/>
            <a:ext cx="9000000" cy="3361225"/>
          </a:xfrm>
          <a:prstGeom prst="rect">
            <a:avLst/>
          </a:prstGeom>
        </p:spPr>
      </p:pic>
    </p:spTree>
    <p:extLst>
      <p:ext uri="{BB962C8B-B14F-4D97-AF65-F5344CB8AC3E}">
        <p14:creationId xmlns:p14="http://schemas.microsoft.com/office/powerpoint/2010/main" val="308871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46438B3-898A-A613-F9A4-8F4FEB51D09F}"/>
              </a:ext>
            </a:extLst>
          </p:cNvPr>
          <p:cNvPicPr>
            <a:picLocks noChangeAspect="1"/>
          </p:cNvPicPr>
          <p:nvPr/>
        </p:nvPicPr>
        <p:blipFill>
          <a:blip r:embed="rId3"/>
          <a:stretch>
            <a:fillRect/>
          </a:stretch>
        </p:blipFill>
        <p:spPr>
          <a:xfrm>
            <a:off x="228600" y="962230"/>
            <a:ext cx="11050351" cy="4295569"/>
          </a:xfrm>
          <a:prstGeom prst="rect">
            <a:avLst/>
          </a:prstGeom>
        </p:spPr>
      </p:pic>
      <p:pic>
        <p:nvPicPr>
          <p:cNvPr id="10242" name="Picture 2" descr="@growingcurses's video Tweet">
            <a:extLst>
              <a:ext uri="{FF2B5EF4-FFF2-40B4-BE49-F238E27FC236}">
                <a16:creationId xmlns:a16="http://schemas.microsoft.com/office/drawing/2014/main" id="{114267B4-BCC2-2CF9-CECF-03A652FA1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199" y="4988408"/>
            <a:ext cx="3532909" cy="166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71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65FBAE5-6EBA-3BE8-1BB4-D93DDFCD848E}"/>
              </a:ext>
            </a:extLst>
          </p:cNvPr>
          <p:cNvPicPr>
            <a:picLocks noChangeAspect="1"/>
          </p:cNvPicPr>
          <p:nvPr/>
        </p:nvPicPr>
        <p:blipFill>
          <a:blip r:embed="rId3"/>
          <a:stretch>
            <a:fillRect/>
          </a:stretch>
        </p:blipFill>
        <p:spPr>
          <a:xfrm>
            <a:off x="228600" y="925788"/>
            <a:ext cx="10290643" cy="5703612"/>
          </a:xfrm>
          <a:prstGeom prst="rect">
            <a:avLst/>
          </a:prstGeom>
        </p:spPr>
      </p:pic>
    </p:spTree>
    <p:extLst>
      <p:ext uri="{BB962C8B-B14F-4D97-AF65-F5344CB8AC3E}">
        <p14:creationId xmlns:p14="http://schemas.microsoft.com/office/powerpoint/2010/main" val="96345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a:p>
            <a:r>
              <a:rPr lang="en-US" sz="2400" dirty="0">
                <a:cs typeface="Times New Roman" panose="02020603050405020304" pitchFamily="18" charset="0"/>
              </a:rPr>
              <a:t>Do you believe the results? </a:t>
            </a:r>
            <a:r>
              <a:rPr lang="en-US" sz="2400" b="1" dirty="0">
                <a:solidFill>
                  <a:srgbClr val="C00000"/>
                </a:solidFill>
                <a:cs typeface="Times New Roman" panose="02020603050405020304" pitchFamily="18" charset="0"/>
              </a:rPr>
              <a:t>I almost do…</a:t>
            </a:r>
          </a:p>
        </p:txBody>
      </p:sp>
    </p:spTree>
    <p:extLst>
      <p:ext uri="{BB962C8B-B14F-4D97-AF65-F5344CB8AC3E}">
        <p14:creationId xmlns:p14="http://schemas.microsoft.com/office/powerpoint/2010/main" val="258567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Identification </a:t>
            </a:r>
            <a:br>
              <a:rPr lang="en-US" dirty="0"/>
            </a:br>
            <a:r>
              <a:rPr lang="en-US" sz="6000" dirty="0"/>
              <a:t>and Alternate Approaches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r>
              <a:rPr lang="en-US" sz="4800" dirty="0">
                <a:solidFill>
                  <a:srgbClr val="C00000"/>
                </a:solidFill>
              </a:rPr>
              <a:t>(</a:t>
            </a:r>
            <a:r>
              <a:rPr lang="en-US" sz="4800" b="1" dirty="0">
                <a:solidFill>
                  <a:srgbClr val="C00000"/>
                </a:solidFill>
              </a:rPr>
              <a:t>How You Get the Girl</a:t>
            </a:r>
            <a:r>
              <a:rPr lang="en-US" sz="4800" dirty="0">
                <a:solidFill>
                  <a:srgbClr val="C00000"/>
                </a:solidFill>
              </a:rPr>
              <a:t>)</a:t>
            </a:r>
          </a:p>
        </p:txBody>
      </p:sp>
    </p:spTree>
    <p:extLst>
      <p:ext uri="{BB962C8B-B14F-4D97-AF65-F5344CB8AC3E}">
        <p14:creationId xmlns:p14="http://schemas.microsoft.com/office/powerpoint/2010/main" val="248699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4283588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111ED-61A2-2123-0D2A-EFDD981A07C2}"/>
              </a:ext>
            </a:extLst>
          </p:cNvPr>
          <p:cNvSpPr txBox="1">
            <a:spLocks/>
          </p:cNvSpPr>
          <p:nvPr/>
        </p:nvSpPr>
        <p:spPr>
          <a:xfrm>
            <a:off x="1261872" y="3657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pPr>
              <a:spcAft>
                <a:spcPts val="600"/>
              </a:spcAft>
            </a:pPr>
            <a:r>
              <a:rPr lang="en-US">
                <a:latin typeface="+mj-lt"/>
              </a:rPr>
              <a:t>Quick Note on Proposals </a:t>
            </a:r>
          </a:p>
        </p:txBody>
      </p:sp>
      <p:pic>
        <p:nvPicPr>
          <p:cNvPr id="9218" name="Picture 2" descr="YARN | I'm dying to see how this one ends | Taylor Swift - Blank Space |  Video gifs by quotes | 7a69e9c6 | 紗">
            <a:extLst>
              <a:ext uri="{FF2B5EF4-FFF2-40B4-BE49-F238E27FC236}">
                <a16:creationId xmlns:a16="http://schemas.microsoft.com/office/drawing/2014/main" id="{AA987B35-C5DD-93CD-53C0-3947A3E8DE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47798" y="1905000"/>
            <a:ext cx="4876802"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5078834" y="1933575"/>
            <a:ext cx="5875678" cy="4246562"/>
          </a:xfrm>
        </p:spPr>
        <p:txBody>
          <a:bodyPr vert="horz" lIns="91440" tIns="45720" rIns="91440" bIns="45720" rtlCol="0">
            <a:normAutofit/>
          </a:bodyPr>
          <a:lstStyle/>
          <a:p>
            <a:pPr lvl="1">
              <a:buFont typeface="Wingdings 2"/>
              <a:buChar char=""/>
            </a:pPr>
            <a:endParaRPr lang="en-US">
              <a:latin typeface="+mn-lt"/>
            </a:endParaRPr>
          </a:p>
        </p:txBody>
      </p:sp>
    </p:spTree>
    <p:extLst>
      <p:ext uri="{BB962C8B-B14F-4D97-AF65-F5344CB8AC3E}">
        <p14:creationId xmlns:p14="http://schemas.microsoft.com/office/powerpoint/2010/main" val="4228788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pPr marL="0" indent="0">
                  <a:buNone/>
                </a:pPr>
                <a:r>
                  <a:rPr lang="en-US" sz="2400" dirty="0">
                    <a:cs typeface="Times New Roman" panose="02020603050405020304" pitchFamily="18" charset="0"/>
                  </a:rPr>
                  <a:t>Some assumptions here are </a:t>
                </a:r>
                <a:r>
                  <a:rPr lang="en-US" sz="2400" b="1" dirty="0">
                    <a:solidFill>
                      <a:schemeClr val="accent2">
                        <a:lumMod val="75000"/>
                      </a:schemeClr>
                    </a:solidFill>
                    <a:cs typeface="Times New Roman" panose="02020603050405020304" pitchFamily="18" charset="0"/>
                  </a:rPr>
                  <a:t>testable</a:t>
                </a:r>
                <a:r>
                  <a:rPr lang="en-US" sz="2400" b="1" dirty="0">
                    <a:cs typeface="Times New Roman" panose="02020603050405020304" pitchFamily="18" charset="0"/>
                  </a:rPr>
                  <a:t> </a:t>
                </a:r>
                <a:r>
                  <a:rPr lang="en-US" sz="2400" dirty="0">
                    <a:cs typeface="Times New Roman" panose="02020603050405020304" pitchFamily="18" charset="0"/>
                  </a:rPr>
                  <a:t>and others are </a:t>
                </a:r>
                <a:r>
                  <a:rPr lang="en-US" sz="2400" b="1" dirty="0">
                    <a:solidFill>
                      <a:schemeClr val="accent5">
                        <a:lumMod val="75000"/>
                      </a:schemeClr>
                    </a:solidFill>
                    <a:cs typeface="Times New Roman" panose="02020603050405020304" pitchFamily="18" charset="0"/>
                  </a:rPr>
                  <a:t>untestable</a:t>
                </a:r>
                <a:endParaRPr lang="en-US" sz="2400" dirty="0">
                  <a:solidFill>
                    <a:schemeClr val="accent5">
                      <a:lumMod val="75000"/>
                    </a:schemeClr>
                  </a:solidFill>
                  <a:cs typeface="Times New Roman" panose="02020603050405020304" pitchFamily="18" charset="0"/>
                </a:endParaRPr>
              </a:p>
              <a:p>
                <a:r>
                  <a:rPr lang="en-US" sz="2400" dirty="0">
                    <a:cs typeface="Times New Roman" panose="02020603050405020304" pitchFamily="18" charset="0"/>
                  </a:rPr>
                  <a:t>For example, you can write down an equation and test for statistical significance of a first stage</a:t>
                </a:r>
              </a:p>
              <a:p>
                <a:r>
                  <a:rPr lang="en-US" sz="2400" dirty="0">
                    <a:cs typeface="Times New Roman" panose="02020603050405020304" pitchFamily="18" charset="0"/>
                  </a:rPr>
                  <a:t>But you can’t test for omitted variable bias!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1422"/>
                </a:stretch>
              </a:blipFill>
            </p:spPr>
            <p:txBody>
              <a:bodyPr/>
              <a:lstStyle/>
              <a:p>
                <a:r>
                  <a:rPr lang="en-US">
                    <a:noFill/>
                  </a:rPr>
                  <a:t> </a:t>
                </a:r>
              </a:p>
            </p:txBody>
          </p:sp>
        </mc:Fallback>
      </mc:AlternateContent>
    </p:spTree>
    <p:extLst>
      <p:ext uri="{BB962C8B-B14F-4D97-AF65-F5344CB8AC3E}">
        <p14:creationId xmlns:p14="http://schemas.microsoft.com/office/powerpoint/2010/main" val="3999573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5589-2DF8-18E0-E535-9CE90BEEE506}"/>
              </a:ext>
            </a:extLst>
          </p:cNvPr>
          <p:cNvSpPr>
            <a:spLocks noGrp="1"/>
          </p:cNvSpPr>
          <p:nvPr>
            <p:ph type="title"/>
          </p:nvPr>
        </p:nvSpPr>
        <p:spPr>
          <a:xfrm>
            <a:off x="1261872" y="365760"/>
            <a:ext cx="4376928" cy="1325562"/>
          </a:xfrm>
        </p:spPr>
        <p:txBody>
          <a:bodyPr/>
          <a:lstStyle/>
          <a:p>
            <a:r>
              <a:rPr lang="en-US" dirty="0">
                <a:solidFill>
                  <a:srgbClr val="C00000"/>
                </a:solidFill>
              </a:rPr>
              <a:t>Who’s afraid of little old me?</a:t>
            </a:r>
          </a:p>
        </p:txBody>
      </p:sp>
      <p:sp>
        <p:nvSpPr>
          <p:cNvPr id="5" name="Content Placeholder 4">
            <a:extLst>
              <a:ext uri="{FF2B5EF4-FFF2-40B4-BE49-F238E27FC236}">
                <a16:creationId xmlns:a16="http://schemas.microsoft.com/office/drawing/2014/main" id="{0CDC9669-BA0C-99BA-EF53-49C3370D9CB8}"/>
              </a:ext>
            </a:extLst>
          </p:cNvPr>
          <p:cNvSpPr>
            <a:spLocks noGrp="1"/>
          </p:cNvSpPr>
          <p:nvPr>
            <p:ph sz="half" idx="2"/>
          </p:nvPr>
        </p:nvSpPr>
        <p:spPr/>
        <p:txBody>
          <a:bodyPr/>
          <a:lstStyle/>
          <a:p>
            <a:endParaRPr lang="en-US"/>
          </a:p>
        </p:txBody>
      </p:sp>
      <p:pic>
        <p:nvPicPr>
          <p:cNvPr id="3074" name="Picture 2" descr="22 Beautiful Black Cat Breeds | Reader's Digest">
            <a:extLst>
              <a:ext uri="{FF2B5EF4-FFF2-40B4-BE49-F238E27FC236}">
                <a16:creationId xmlns:a16="http://schemas.microsoft.com/office/drawing/2014/main" id="{25FCE624-6668-77B4-9DB1-967BE4BFA7F5}"/>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2063" y="2539757"/>
            <a:ext cx="4479925" cy="292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609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597C4-CB51-FF9E-3DC1-EA7CA5156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6CA7C-2485-CD14-8F85-EACE38A127C8}"/>
              </a:ext>
            </a:extLst>
          </p:cNvPr>
          <p:cNvSpPr>
            <a:spLocks noGrp="1"/>
          </p:cNvSpPr>
          <p:nvPr>
            <p:ph type="title"/>
          </p:nvPr>
        </p:nvSpPr>
        <p:spPr>
          <a:xfrm>
            <a:off x="1261872" y="365760"/>
            <a:ext cx="4376928" cy="1325562"/>
          </a:xfrm>
        </p:spPr>
        <p:txBody>
          <a:bodyPr/>
          <a:lstStyle/>
          <a:p>
            <a:r>
              <a:rPr lang="en-US" dirty="0">
                <a:solidFill>
                  <a:srgbClr val="C00000"/>
                </a:solidFill>
              </a:rPr>
              <a:t>Who’s afraid of little old me?</a:t>
            </a:r>
          </a:p>
        </p:txBody>
      </p:sp>
      <p:pic>
        <p:nvPicPr>
          <p:cNvPr id="3074" name="Picture 2" descr="22 Beautiful Black Cat Breeds | Reader's Digest">
            <a:extLst>
              <a:ext uri="{FF2B5EF4-FFF2-40B4-BE49-F238E27FC236}">
                <a16:creationId xmlns:a16="http://schemas.microsoft.com/office/drawing/2014/main" id="{0858C43E-3494-3DF3-831C-497FCA321149}"/>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2063" y="2539757"/>
            <a:ext cx="4479925" cy="2929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8F5D40A-2176-7974-1C2F-4F69A111C34B}"/>
              </a:ext>
            </a:extLst>
          </p:cNvPr>
          <p:cNvSpPr txBox="1">
            <a:spLocks/>
          </p:cNvSpPr>
          <p:nvPr/>
        </p:nvSpPr>
        <p:spPr>
          <a:xfrm>
            <a:off x="6214872" y="365760"/>
            <a:ext cx="471525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solidFill>
                  <a:srgbClr val="C00000"/>
                </a:solidFill>
              </a:rPr>
              <a:t>Well you should be</a:t>
            </a:r>
          </a:p>
        </p:txBody>
      </p:sp>
      <p:pic>
        <p:nvPicPr>
          <p:cNvPr id="4098" name="Picture 2" descr="Black cats getting harmed during Halloween is just 'pure myth'">
            <a:extLst>
              <a:ext uri="{FF2B5EF4-FFF2-40B4-BE49-F238E27FC236}">
                <a16:creationId xmlns:a16="http://schemas.microsoft.com/office/drawing/2014/main" id="{632E3874-2621-F214-8D54-250EC72B4BAC}"/>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26163" y="2441494"/>
            <a:ext cx="4481512" cy="312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270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247" y="-304800"/>
            <a:ext cx="10440153" cy="1325562"/>
          </a:xfrm>
        </p:spPr>
        <p:txBody>
          <a:bodyPr>
            <a:normAutofit/>
          </a:bodyPr>
          <a:lstStyle/>
          <a:p>
            <a:r>
              <a:rPr lang="en-US" dirty="0">
                <a:cs typeface="Times New Roman" panose="02020603050405020304" pitchFamily="18" charset="0"/>
              </a:rPr>
              <a:t>Example: Linear Regression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8372" y="1905000"/>
                <a:ext cx="10210800" cy="5159375"/>
              </a:xfrm>
            </p:spPr>
            <p:txBody>
              <a:bodyPr>
                <a:normAutofit/>
              </a:bodyPr>
              <a:lstStyle/>
              <a:p>
                <a:pPr marL="0" indent="0">
                  <a:buNone/>
                </a:pPr>
                <a:r>
                  <a:rPr lang="en-US" sz="2800" dirty="0">
                    <a:cs typeface="Times New Roman" panose="02020603050405020304" pitchFamily="18" charset="0"/>
                  </a:rPr>
                  <a:t>Suppose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𝜃</m:t>
                    </m:r>
                  </m:oMath>
                </a14:m>
                <a:r>
                  <a:rPr lang="en-US" sz="2600" dirty="0">
                    <a:cs typeface="Times New Roman" panose="02020603050405020304" pitchFamily="18" charset="0"/>
                  </a:rPr>
                  <a:t> are regression coefficients: </a:t>
                </a:r>
              </a:p>
              <a:p>
                <a:pPr marL="0" indent="0" algn="ctr">
                  <a:buNone/>
                </a:pPr>
                <a14:m>
                  <m:oMath xmlns:m="http://schemas.openxmlformats.org/officeDocument/2006/math">
                    <m:r>
                      <a:rPr lang="en-US" sz="2600" b="0" i="1" smtClean="0">
                        <a:latin typeface="Cambria Math" panose="02040503050406030204" pitchFamily="18" charset="0"/>
                        <a:cs typeface="Times New Roman" panose="02020603050405020304" pitchFamily="18" charset="0"/>
                      </a:rPr>
                      <m:t>𝑌</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 </a:t>
                </a:r>
              </a:p>
              <a:p>
                <a:pPr marL="0" indent="0">
                  <a:buNone/>
                </a:pPr>
                <a:r>
                  <a:rPr lang="en-US" sz="2600" dirty="0">
                    <a:cs typeface="Times New Roman" panose="02020603050405020304" pitchFamily="18" charset="0"/>
                  </a:rPr>
                  <a:t>What do we need from data to</a:t>
                </a:r>
                <a:r>
                  <a:rPr lang="en-US" sz="2600" b="1" dirty="0">
                    <a:cs typeface="Times New Roman" panose="02020603050405020304" pitchFamily="18" charset="0"/>
                  </a:rPr>
                  <a:t> (point)</a:t>
                </a:r>
                <a:r>
                  <a:rPr lang="en-US" sz="2600" dirty="0">
                    <a:cs typeface="Times New Roman" panose="02020603050405020304" pitchFamily="18" charset="0"/>
                  </a:rPr>
                  <a:t> </a:t>
                </a:r>
                <a:r>
                  <a:rPr lang="en-US" sz="2600" b="1" dirty="0">
                    <a:cs typeface="Times New Roman" panose="02020603050405020304" pitchFamily="18" charset="0"/>
                  </a:rPr>
                  <a:t>identify</a:t>
                </a:r>
                <a:r>
                  <a:rPr lang="en-US" sz="2600" dirty="0">
                    <a:cs typeface="Times New Roman" panose="02020603050405020304" pitchFamily="18" charset="0"/>
                  </a:rPr>
                  <a:t> these coefficients?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cs typeface="Times New Roman" panose="02020603050405020304" pitchFamily="18" charset="0"/>
                        </a:rPr>
                        <m:t>𝜙</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first</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and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second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moments</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of</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X</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Y</m:t>
                      </m:r>
                      <m:r>
                        <a:rPr lang="en-US" sz="2600" b="0" i="0" smtClean="0">
                          <a:latin typeface="Cambria Math" panose="02040503050406030204" pitchFamily="18" charset="0"/>
                          <a:cs typeface="Times New Roman" panose="02020603050405020304" pitchFamily="18" charset="0"/>
                        </a:rPr>
                        <m:t>)</m:t>
                      </m:r>
                    </m:oMath>
                  </m:oMathPara>
                </a14:m>
                <a:endParaRPr lang="en-US" sz="2600" dirty="0">
                  <a:cs typeface="Times New Roman" panose="02020603050405020304" pitchFamily="18" charset="0"/>
                </a:endParaRPr>
              </a:p>
              <a:p>
                <a:r>
                  <a:rPr lang="en-US" sz="2600" dirty="0">
                    <a:cs typeface="Times New Roman" panose="02020603050405020304" pitchFamily="18" charset="0"/>
                  </a:rPr>
                  <a:t>Consider only data-generating processes where:</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r>
                  <a:rPr lang="en-US" sz="2400" dirty="0">
                    <a:cs typeface="Times New Roman" panose="02020603050405020304" pitchFamily="18" charset="0"/>
                  </a:rPr>
                  <a:t> </a:t>
                </a:r>
                <a:r>
                  <a:rPr lang="en-US" sz="2400" b="1" dirty="0">
                    <a:solidFill>
                      <a:srgbClr val="FF0000"/>
                    </a:solidFill>
                    <a:cs typeface="Times New Roman" panose="02020603050405020304" pitchFamily="18" charset="0"/>
                  </a:rPr>
                  <a:t>(model specification)</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b="0" dirty="0">
                    <a:cs typeface="Times New Roman" panose="02020603050405020304" pitchFamily="18" charset="0"/>
                  </a:rPr>
                  <a:t> </a:t>
                </a:r>
                <a:r>
                  <a:rPr lang="en-US" sz="2400" b="1" dirty="0">
                    <a:solidFill>
                      <a:srgbClr val="FF0000"/>
                    </a:solidFill>
                    <a:cs typeface="Times New Roman" panose="02020603050405020304" pitchFamily="18" charset="0"/>
                  </a:rPr>
                  <a:t>(orthogonality; causality)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nonsingular </a:t>
                </a:r>
                <a:r>
                  <a:rPr lang="en-US" sz="2400" b="1" dirty="0">
                    <a:solidFill>
                      <a:srgbClr val="FF0000"/>
                    </a:solidFill>
                    <a:cs typeface="Times New Roman" panose="02020603050405020304" pitchFamily="18" charset="0"/>
                  </a:rPr>
                  <a:t>(uniqueness)</a:t>
                </a:r>
                <a:endParaRPr lang="en-US" sz="2400" dirty="0">
                  <a:solidFill>
                    <a:srgbClr val="FF0000"/>
                  </a:solidFill>
                  <a:cs typeface="Times New Roman" panose="02020603050405020304" pitchFamily="18" charset="0"/>
                </a:endParaRPr>
              </a:p>
              <a:p>
                <a:r>
                  <a:rPr lang="en-US" sz="2600" dirty="0">
                    <a:cs typeface="Times New Roman" panose="02020603050405020304" pitchFamily="18" charset="0"/>
                  </a:rPr>
                  <a:t>Then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𝔼</m:t>
                    </m:r>
                    <m:sSup>
                      <m:sSupPr>
                        <m:ctrlPr>
                          <a:rPr lang="en-US" sz="2600" b="0" i="1" smtClean="0">
                            <a:latin typeface="Cambria Math" panose="02040503050406030204" pitchFamily="18" charset="0"/>
                            <a:cs typeface="Times New Roman" panose="02020603050405020304" pitchFamily="18" charset="0"/>
                          </a:rPr>
                        </m:ctrlPr>
                      </m:sSupPr>
                      <m:e>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e>
                        </m:d>
                      </m:e>
                      <m:sup>
                        <m:r>
                          <a:rPr lang="en-US" sz="2600" b="0" i="1" smtClean="0">
                            <a:latin typeface="Cambria Math" panose="02040503050406030204" pitchFamily="18" charset="0"/>
                            <a:cs typeface="Times New Roman" panose="02020603050405020304" pitchFamily="18" charset="0"/>
                          </a:rPr>
                          <m:t>−1</m:t>
                        </m:r>
                      </m:sup>
                    </m:sSup>
                    <m:r>
                      <a:rPr lang="en-US" sz="2600" b="0" i="1" smtClean="0">
                        <a:latin typeface="Cambria Math" panose="02040503050406030204" pitchFamily="18" charset="0"/>
                        <a:cs typeface="Times New Roman" panose="02020603050405020304" pitchFamily="18" charset="0"/>
                      </a:rPr>
                      <m:t>𝔼</m:t>
                    </m:r>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𝑋𝑌</m:t>
                        </m:r>
                      </m:e>
                    </m:d>
                  </m:oMath>
                </a14:m>
                <a:r>
                  <a:rPr lang="en-US" sz="2600" dirty="0">
                    <a:cs typeface="Times New Roman" panose="02020603050405020304" pitchFamily="18" charset="0"/>
                  </a:rPr>
                  <a:t> is uniquely identified/computable given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𝜙</m:t>
                    </m:r>
                  </m:oMath>
                </a14:m>
                <a:endParaRPr lang="en-US" sz="2600" dirty="0">
                  <a:cs typeface="Times New Roman" panose="02020603050405020304" pitchFamily="18" charset="0"/>
                </a:endParaRPr>
              </a:p>
              <a:p>
                <a:pPr marL="0" indent="0">
                  <a:buNone/>
                </a:pPr>
                <a:endParaRPr lang="en-US" sz="26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8372" y="1905000"/>
                <a:ext cx="10210800" cy="5159375"/>
              </a:xfrm>
              <a:blipFill>
                <a:blip r:embed="rId3"/>
                <a:stretch>
                  <a:fillRect l="-1194" t="-165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2D412BE-B6B8-88C4-83EB-D44518467521}"/>
              </a:ext>
            </a:extLst>
          </p:cNvPr>
          <p:cNvSpPr txBox="1"/>
          <p:nvPr/>
        </p:nvSpPr>
        <p:spPr>
          <a:xfrm>
            <a:off x="380247" y="1188561"/>
            <a:ext cx="3931920" cy="548640"/>
          </a:xfrm>
          <a:prstGeom prst="rect">
            <a:avLst/>
          </a:prstGeom>
          <a:solidFill>
            <a:schemeClr val="accent1">
              <a:lumMod val="40000"/>
              <a:lumOff val="60000"/>
            </a:schemeClr>
          </a:solidFill>
          <a:ln>
            <a:solidFill>
              <a:schemeClr val="accent1">
                <a:lumMod val="50000"/>
              </a:schemeClr>
            </a:solidFill>
          </a:ln>
        </p:spPr>
        <p:txBody>
          <a:bodyPr wrap="square" rtlCol="0">
            <a:spAutoFit/>
          </a:bodyPr>
          <a:lstStyle/>
          <a:p>
            <a:r>
              <a:rPr lang="en-US" sz="2800" b="1" kern="1200" dirty="0">
                <a:solidFill>
                  <a:srgbClr val="C00000"/>
                </a:solidFill>
                <a:latin typeface="+mn-lt"/>
                <a:ea typeface="+mn-ea"/>
                <a:cs typeface="+mn-cs"/>
              </a:rPr>
              <a:t>Let’s begin again…</a:t>
            </a:r>
          </a:p>
        </p:txBody>
      </p:sp>
    </p:spTree>
    <p:extLst>
      <p:ext uri="{BB962C8B-B14F-4D97-AF65-F5344CB8AC3E}">
        <p14:creationId xmlns:p14="http://schemas.microsoft.com/office/powerpoint/2010/main" val="259885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B0299B0-88C1-5CEE-0BD8-0950B0FBD04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10FAD12-C7CB-9689-D6C0-F43EC80D0DF2}"/>
              </a:ext>
            </a:extLst>
          </p:cNvPr>
          <p:cNvPicPr>
            <a:picLocks noChangeAspect="1"/>
          </p:cNvPicPr>
          <p:nvPr/>
        </p:nvPicPr>
        <p:blipFill>
          <a:blip r:embed="rId3"/>
          <a:stretch>
            <a:fillRect/>
          </a:stretch>
        </p:blipFill>
        <p:spPr>
          <a:xfrm>
            <a:off x="609600" y="962230"/>
            <a:ext cx="9783772" cy="5362369"/>
          </a:xfrm>
          <a:prstGeom prst="rect">
            <a:avLst/>
          </a:prstGeom>
        </p:spPr>
      </p:pic>
    </p:spTree>
    <p:extLst>
      <p:ext uri="{BB962C8B-B14F-4D97-AF65-F5344CB8AC3E}">
        <p14:creationId xmlns:p14="http://schemas.microsoft.com/office/powerpoint/2010/main" val="145101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87C1-2523-BFB0-436C-E790746DC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BCEA55-974B-B323-9A6C-4298052AE0B0}"/>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The Identification Police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06FCC0-9FE2-AE66-FDE3-D78C483C3AF7}"/>
                  </a:ext>
                </a:extLst>
              </p:cNvPr>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The main role of quantitative research is to specify parameters of interest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and then go about trying to prove that you’ve identified them well</a:t>
                </a:r>
              </a:p>
              <a:p>
                <a:pPr marL="0" indent="0">
                  <a:buNone/>
                </a:pPr>
                <a:r>
                  <a:rPr lang="en-US" sz="2400" dirty="0">
                    <a:cs typeface="Times New Roman" panose="02020603050405020304" pitchFamily="18" charset="0"/>
                  </a:rPr>
                  <a:t>Multiple approaches (usually all done at once): </a:t>
                </a:r>
              </a:p>
              <a:p>
                <a:pPr marL="457200" indent="-457200">
                  <a:buAutoNum type="arabicPeriod"/>
                </a:pPr>
                <a:r>
                  <a:rPr lang="en-US" sz="2400" dirty="0">
                    <a:cs typeface="Times New Roman" panose="02020603050405020304" pitchFamily="18" charset="0"/>
                  </a:rPr>
                  <a:t>Specify a working model </a:t>
                </a:r>
              </a:p>
              <a:p>
                <a:pPr marL="457200" indent="-457200">
                  <a:buAutoNum type="arabicPeriod"/>
                </a:pPr>
                <a:r>
                  <a:rPr lang="en-US" sz="2400" dirty="0">
                    <a:cs typeface="Times New Roman" panose="02020603050405020304" pitchFamily="18" charset="0"/>
                  </a:rPr>
                  <a:t>Estimate a primary specification (model-based or design-based)</a:t>
                </a:r>
              </a:p>
              <a:p>
                <a:pPr marL="457200" indent="-457200">
                  <a:buAutoNum type="arabicPeriod"/>
                </a:pPr>
                <a:r>
                  <a:rPr lang="en-US" sz="2400" dirty="0">
                    <a:cs typeface="Times New Roman" panose="02020603050405020304" pitchFamily="18" charset="0"/>
                  </a:rPr>
                  <a:t>Rule out alternative explanations for the data</a:t>
                </a:r>
              </a:p>
              <a:p>
                <a:pPr lvl="1"/>
                <a:r>
                  <a:rPr lang="en-US" sz="2400" dirty="0">
                    <a:cs typeface="Times New Roman" panose="02020603050405020304" pitchFamily="18" charset="0"/>
                  </a:rPr>
                  <a:t>Good descriptive statistics</a:t>
                </a:r>
              </a:p>
              <a:p>
                <a:pPr lvl="1"/>
                <a:r>
                  <a:rPr lang="en-US" sz="2400" dirty="0">
                    <a:cs typeface="Times New Roman" panose="02020603050405020304" pitchFamily="18" charset="0"/>
                  </a:rPr>
                  <a:t>Falsification exercises or pre-treatment tests, etc. </a:t>
                </a:r>
              </a:p>
              <a:p>
                <a:pPr lvl="1"/>
                <a:r>
                  <a:rPr lang="en-US" sz="2400" dirty="0">
                    <a:cs typeface="Times New Roman" panose="02020603050405020304" pitchFamily="18" charset="0"/>
                  </a:rPr>
                  <a:t>Thinking carefully about what story to tell (and what stories you have to exclude) </a:t>
                </a:r>
              </a:p>
              <a:p>
                <a:pPr lvl="1"/>
                <a:r>
                  <a:rPr lang="en-US" sz="2400" dirty="0">
                    <a:cs typeface="Times New Roman" panose="02020603050405020304" pitchFamily="18" charset="0"/>
                  </a:rPr>
                  <a:t>Requires some creativity! (somewhat more art than science here) </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3973803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787FB-6653-331C-2D76-D733BEF87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268DC-A6E9-22CB-9ECF-0A19B45EE240}"/>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The Identification Police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D4BAE-DF02-A7B7-9779-7377855E343E}"/>
                  </a:ext>
                </a:extLst>
              </p:cNvPr>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The main role of quantitative research is to specify parameters of interest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and then go about trying to prove that you’ve identified them well</a:t>
                </a:r>
              </a:p>
              <a:p>
                <a:pPr marL="0" indent="0">
                  <a:buNone/>
                </a:pPr>
                <a:r>
                  <a:rPr lang="en-US" sz="2400" dirty="0">
                    <a:cs typeface="Times New Roman" panose="02020603050405020304" pitchFamily="18" charset="0"/>
                  </a:rPr>
                  <a:t>Multiple approaches (usually all done at once): </a:t>
                </a:r>
              </a:p>
              <a:p>
                <a:pPr marL="457200" indent="-457200">
                  <a:buAutoNum type="arabicPeriod"/>
                </a:pPr>
                <a:r>
                  <a:rPr lang="en-US" sz="2400" dirty="0">
                    <a:cs typeface="Times New Roman" panose="02020603050405020304" pitchFamily="18" charset="0"/>
                  </a:rPr>
                  <a:t>Specify a working model </a:t>
                </a:r>
              </a:p>
              <a:p>
                <a:pPr marL="457200" indent="-457200">
                  <a:buAutoNum type="arabicPeriod"/>
                </a:pPr>
                <a:r>
                  <a:rPr lang="en-US" sz="2400" dirty="0">
                    <a:cs typeface="Times New Roman" panose="02020603050405020304" pitchFamily="18" charset="0"/>
                  </a:rPr>
                  <a:t>Estimate a primary specification (model-based or design-based)</a:t>
                </a:r>
              </a:p>
              <a:p>
                <a:pPr marL="457200" indent="-457200">
                  <a:buAutoNum type="arabicPeriod"/>
                </a:pPr>
                <a:r>
                  <a:rPr lang="en-US" sz="2400" dirty="0">
                    <a:cs typeface="Times New Roman" panose="02020603050405020304" pitchFamily="18" charset="0"/>
                  </a:rPr>
                  <a:t>Rule out alternative explanations for the data</a:t>
                </a:r>
              </a:p>
              <a:p>
                <a:pPr lvl="1"/>
                <a:r>
                  <a:rPr lang="en-US" sz="2400" dirty="0">
                    <a:cs typeface="Times New Roman" panose="02020603050405020304" pitchFamily="18" charset="0"/>
                  </a:rPr>
                  <a:t>Good descriptive statistics</a:t>
                </a:r>
              </a:p>
              <a:p>
                <a:pPr lvl="1"/>
                <a:r>
                  <a:rPr lang="en-US" sz="2400" dirty="0">
                    <a:cs typeface="Times New Roman" panose="02020603050405020304" pitchFamily="18" charset="0"/>
                  </a:rPr>
                  <a:t>Falsification exercises or pre-treatment tests, etc. </a:t>
                </a:r>
              </a:p>
              <a:p>
                <a:pPr lvl="1"/>
                <a:r>
                  <a:rPr lang="en-US" sz="2400" dirty="0">
                    <a:cs typeface="Times New Roman" panose="02020603050405020304" pitchFamily="18" charset="0"/>
                  </a:rPr>
                  <a:t>Thinking carefully about what story to tell (and what stories you have to exclude) </a:t>
                </a:r>
              </a:p>
              <a:p>
                <a:pPr lvl="1"/>
                <a:r>
                  <a:rPr lang="en-US" sz="2400" dirty="0">
                    <a:cs typeface="Times New Roman" panose="02020603050405020304" pitchFamily="18" charset="0"/>
                  </a:rPr>
                  <a:t>Requires some creativity! (somewhat more art than science here) </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pic>
        <p:nvPicPr>
          <p:cNvPr id="11266" name="Picture 2" descr="Taylor Swift - No Body, No Crime (Lyrics) ft. HAIM">
            <a:extLst>
              <a:ext uri="{FF2B5EF4-FFF2-40B4-BE49-F238E27FC236}">
                <a16:creationId xmlns:a16="http://schemas.microsoft.com/office/drawing/2014/main" id="{E531FC00-6C38-0B20-B645-B4A32703E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384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The Identification Police</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8E7CDFA-518C-8662-B13E-5F61458F1D20}"/>
              </a:ext>
            </a:extLst>
          </p:cNvPr>
          <p:cNvPicPr>
            <a:picLocks noGrp="1" noChangeAspect="1"/>
          </p:cNvPicPr>
          <p:nvPr>
            <p:ph idx="1"/>
          </p:nvPr>
        </p:nvPicPr>
        <p:blipFill>
          <a:blip r:embed="rId3"/>
          <a:stretch>
            <a:fillRect/>
          </a:stretch>
        </p:blipFill>
        <p:spPr>
          <a:xfrm>
            <a:off x="1815912" y="80600"/>
            <a:ext cx="4833748" cy="6690311"/>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290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marL="285750" indent="-285750">
                  <a:buFont typeface="Arial" panose="020B0604020202020204" pitchFamily="34" charset="0"/>
                  <a:buChar char="•"/>
                </a:pPr>
                <a:r>
                  <a:rPr lang="en-US" sz="2200" dirty="0"/>
                  <a:t>Causality only exists within the framework of a </a:t>
                </a:r>
                <a:r>
                  <a:rPr lang="en-US" sz="2200" b="1" u="sng" dirty="0"/>
                  <a:t>theory</a:t>
                </a:r>
              </a:p>
              <a:p>
                <a:pPr marL="285750" indent="-285750">
                  <a:buFont typeface="Arial" panose="020B0604020202020204" pitchFamily="34" charset="0"/>
                  <a:buChar char="•"/>
                </a:pPr>
                <a:endParaRPr lang="en-US" sz="2200" b="1" u="sng" dirty="0"/>
              </a:p>
              <a:p>
                <a:pPr marL="285750" indent="-285750">
                  <a:buFont typeface="Arial" panose="020B0604020202020204" pitchFamily="34" charset="0"/>
                  <a:buChar char="•"/>
                </a:pPr>
                <a:r>
                  <a:rPr lang="en-US" sz="2200" dirty="0"/>
                  <a:t>If theory argues “x causes y” then you can identify treatment effects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controlling for all open back doors in a DAG – you still hypothesize ex-ante that a </a:t>
                </a:r>
                <a14:m>
                  <m:oMath xmlns:m="http://schemas.openxmlformats.org/officeDocument/2006/math">
                    <m:r>
                      <a:rPr lang="en-US" sz="2200" b="0" i="1" smtClean="0">
                        <a:latin typeface="Cambria Math" panose="02040503050406030204" pitchFamily="18" charset="0"/>
                      </a:rPr>
                      <m:t>𝛽</m:t>
                    </m:r>
                  </m:oMath>
                </a14:m>
                <a:r>
                  <a:rPr lang="en-US" sz="2200" dirty="0"/>
                  <a:t> exists to be identified</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66801"/>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marL="285750" indent="-285750">
                  <a:buFont typeface="Arial" panose="020B0604020202020204" pitchFamily="34" charset="0"/>
                  <a:buChar char="•"/>
                </a:pPr>
                <a:r>
                  <a:rPr lang="en-US" sz="2200" dirty="0"/>
                  <a:t>Causality is identified based on a credible research design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If you can design a manipulation in which “x causes y,” then you can use that manipulation to identify </a:t>
                </a:r>
                <a14:m>
                  <m:oMath xmlns:m="http://schemas.openxmlformats.org/officeDocument/2006/math">
                    <m:r>
                      <a:rPr lang="en-US" sz="2200" b="0" i="1" smtClean="0">
                        <a:latin typeface="Cambria Math" panose="02040503050406030204" pitchFamily="18" charset="0"/>
                      </a:rPr>
                      <m:t>𝛽</m:t>
                    </m:r>
                  </m:oMath>
                </a14:m>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using quasi-exogenous variation or an IV to pseudo-randomize exposure to </a:t>
                </a:r>
                <a14:m>
                  <m:oMath xmlns:m="http://schemas.openxmlformats.org/officeDocument/2006/math">
                    <m:r>
                      <a:rPr lang="en-US" sz="2200" b="0" i="1" smtClean="0">
                        <a:latin typeface="Cambria Math" panose="02040503050406030204" pitchFamily="18" charset="0"/>
                      </a:rPr>
                      <m:t>𝑥</m:t>
                    </m:r>
                  </m:oMath>
                </a14:m>
                <a:endParaRPr lang="en-US" sz="2200" dirty="0"/>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66801"/>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7059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58B92-E2AF-9FFC-4016-C64B6EBFE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FE3F8-B4A1-1976-19E6-B5A9D5569CC3}"/>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297B7C3E-739E-99BA-60C7-E10D361E1E74}"/>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marL="285750" indent="-285750">
                  <a:buFont typeface="Arial" panose="020B0604020202020204" pitchFamily="34" charset="0"/>
                  <a:buChar char="•"/>
                </a:pPr>
                <a:r>
                  <a:rPr lang="en-US" sz="2200" dirty="0"/>
                  <a:t>Causality only exists within the framework of a </a:t>
                </a:r>
                <a:r>
                  <a:rPr lang="en-US" sz="2200" b="1" u="sng" dirty="0"/>
                  <a:t>theory</a:t>
                </a:r>
              </a:p>
              <a:p>
                <a:pPr marL="285750" indent="-285750">
                  <a:buFont typeface="Arial" panose="020B0604020202020204" pitchFamily="34" charset="0"/>
                  <a:buChar char="•"/>
                </a:pPr>
                <a:endParaRPr lang="en-US" sz="2200" b="1" u="sng" dirty="0"/>
              </a:p>
              <a:p>
                <a:pPr marL="285750" indent="-285750">
                  <a:buFont typeface="Arial" panose="020B0604020202020204" pitchFamily="34" charset="0"/>
                  <a:buChar char="•"/>
                </a:pPr>
                <a:r>
                  <a:rPr lang="en-US" sz="2200" dirty="0"/>
                  <a:t>If theory argues “x causes y” then you can identify treatment effects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controlling for all open back doors in a DAG – you still hypothesize ex-ante that a </a:t>
                </a:r>
                <a14:m>
                  <m:oMath xmlns:m="http://schemas.openxmlformats.org/officeDocument/2006/math">
                    <m:r>
                      <a:rPr lang="en-US" sz="2200" b="0" i="1" smtClean="0">
                        <a:latin typeface="Cambria Math" panose="02040503050406030204" pitchFamily="18" charset="0"/>
                      </a:rPr>
                      <m:t>𝛽</m:t>
                    </m:r>
                  </m:oMath>
                </a14:m>
                <a:r>
                  <a:rPr lang="en-US" sz="2200" dirty="0"/>
                  <a:t> exists to be identified</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6A9048D-DA63-94D3-483A-B8C8B234D06E}"/>
                  </a:ext>
                </a:extLst>
              </p:cNvPr>
              <p:cNvSpPr/>
              <p:nvPr/>
            </p:nvSpPr>
            <p:spPr>
              <a:xfrm>
                <a:off x="6022429" y="1066801"/>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marL="285750" indent="-285750">
                  <a:buFont typeface="Arial" panose="020B0604020202020204" pitchFamily="34" charset="0"/>
                  <a:buChar char="•"/>
                </a:pPr>
                <a:r>
                  <a:rPr lang="en-US" sz="2200" dirty="0"/>
                  <a:t>Causality is identified based on a credible research design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If you can design a manipulation in which “x causes y,” then you can use that manipulation to identify </a:t>
                </a:r>
                <a14:m>
                  <m:oMath xmlns:m="http://schemas.openxmlformats.org/officeDocument/2006/math">
                    <m:r>
                      <a:rPr lang="en-US" sz="2200" b="0" i="1" smtClean="0">
                        <a:latin typeface="Cambria Math" panose="02040503050406030204" pitchFamily="18" charset="0"/>
                      </a:rPr>
                      <m:t>𝛽</m:t>
                    </m:r>
                  </m:oMath>
                </a14:m>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using quasi-exogenous variation or an IV to pseudo-randomize exposure to </a:t>
                </a:r>
                <a14:m>
                  <m:oMath xmlns:m="http://schemas.openxmlformats.org/officeDocument/2006/math">
                    <m:r>
                      <a:rPr lang="en-US" sz="2200" b="0" i="1" smtClean="0">
                        <a:latin typeface="Cambria Math" panose="02040503050406030204" pitchFamily="18" charset="0"/>
                      </a:rPr>
                      <m:t>𝑥</m:t>
                    </m:r>
                  </m:oMath>
                </a14:m>
                <a:endParaRPr lang="en-US" sz="2200" dirty="0"/>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66801"/>
                <a:ext cx="4876800" cy="5453808"/>
              </a:xfrm>
              <a:prstGeom prst="roundRect">
                <a:avLst/>
              </a:prstGeom>
              <a:blipFill>
                <a:blip r:embed="rId4"/>
                <a:stretch>
                  <a:fillRect/>
                </a:stretch>
              </a:blipFill>
            </p:spPr>
            <p:txBody>
              <a:bodyPr/>
              <a:lstStyle/>
              <a:p>
                <a:r>
                  <a:rPr lang="en-US">
                    <a:noFill/>
                  </a:rPr>
                  <a:t> </a:t>
                </a:r>
              </a:p>
            </p:txBody>
          </p:sp>
        </mc:Fallback>
      </mc:AlternateContent>
      <p:pic>
        <p:nvPicPr>
          <p:cNvPr id="12290" name="Picture 2" descr="Taylor Swift - Treacherous (Taylor's Version) (Lyric Video) HD">
            <a:extLst>
              <a:ext uri="{FF2B5EF4-FFF2-40B4-BE49-F238E27FC236}">
                <a16:creationId xmlns:a16="http://schemas.microsoft.com/office/drawing/2014/main" id="{54B12765-B7F8-D2BC-450D-36A18E353C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 t="40000" r="51875" b="46667"/>
          <a:stretch/>
        </p:blipFill>
        <p:spPr bwMode="auto">
          <a:xfrm>
            <a:off x="2047830" y="1447800"/>
            <a:ext cx="7949198" cy="149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0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Whether or not someone receives a treatment</a:t>
            </a:r>
          </a:p>
          <a:p>
            <a:pPr marL="0" indent="0">
              <a:buNone/>
            </a:pPr>
            <a:r>
              <a:rPr lang="en-US" sz="2400" dirty="0">
                <a:solidFill>
                  <a:srgbClr val="C00000"/>
                </a:solidFill>
                <a:cs typeface="Times New Roman" panose="02020603050405020304" pitchFamily="18" charset="0"/>
              </a:rPr>
              <a:t>(we remember this all too well)</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981944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𝜀</m:t>
                          </m:r>
                          <m:r>
                            <a:rPr lang="en-US" sz="2200" b="0" i="1" smtClean="0">
                              <a:latin typeface="Cambria Math" panose="02040503050406030204" pitchFamily="18" charset="0"/>
                            </a:rPr>
                            <m:t>;</m:t>
                          </m:r>
                          <m:r>
                            <a:rPr lang="en-US" sz="2200" b="1" i="1" smtClean="0">
                              <a:latin typeface="Cambria Math" panose="02040503050406030204" pitchFamily="18" charset="0"/>
                            </a:rPr>
                            <m:t>𝜽</m:t>
                          </m:r>
                        </m:e>
                      </m:d>
                      <m:r>
                        <a:rPr lang="en-US" sz="2200" b="0" i="1" smtClean="0">
                          <a:latin typeface="Cambria Math" panose="02040503050406030204" pitchFamily="18" charset="0"/>
                        </a:rPr>
                        <m:t>=0</m:t>
                      </m:r>
                    </m:oMath>
                  </m:oMathPara>
                </a14:m>
                <a:endParaRPr lang="en-US" sz="2200" dirty="0"/>
              </a:p>
              <a:p>
                <a:endParaRPr lang="en-US" sz="2200" dirty="0"/>
              </a:p>
              <a:p>
                <a:r>
                  <a:rPr lang="en-US" sz="2200" dirty="0"/>
                  <a:t>Often identified by a combination of: </a:t>
                </a:r>
              </a:p>
              <a:p>
                <a:pPr marL="342900" indent="-342900">
                  <a:buFont typeface="Arial" panose="020B0604020202020204" pitchFamily="34" charset="0"/>
                  <a:buChar char="•"/>
                </a:pPr>
                <a:r>
                  <a:rPr lang="en-US" sz="2200" dirty="0"/>
                  <a:t>Stochastic assumptions</a:t>
                </a:r>
              </a:p>
              <a:p>
                <a:pPr marL="342900" indent="-342900">
                  <a:buFont typeface="Arial" panose="020B0604020202020204" pitchFamily="34" charset="0"/>
                  <a:buChar char="•"/>
                </a:pPr>
                <a:r>
                  <a:rPr lang="en-US" sz="2200" dirty="0"/>
                  <a:t>Functional form</a:t>
                </a:r>
              </a:p>
              <a:p>
                <a:pPr marL="342900" indent="-342900">
                  <a:buFont typeface="Arial" panose="020B0604020202020204" pitchFamily="34" charset="0"/>
                  <a:buChar char="•"/>
                </a:pPr>
                <a:r>
                  <a:rPr lang="en-US" sz="2200" dirty="0"/>
                  <a:t>Exclusion restrictions</a:t>
                </a:r>
              </a:p>
              <a:p>
                <a:pPr marL="342900" indent="-342900">
                  <a:buFont typeface="Arial" panose="020B0604020202020204" pitchFamily="34" charset="0"/>
                  <a:buChar char="•"/>
                </a:pPr>
                <a:r>
                  <a:rPr lang="en-US" sz="2200" dirty="0"/>
                  <a:t>“Outside information” (e.g. discount rates are calibrated, variables left out of DAGs).</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99392"/>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𝔼</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𝑋</m:t>
                      </m:r>
                      <m:acc>
                        <m:accPr>
                          <m:chr m:val="⃗"/>
                          <m:ctrlPr>
                            <a:rPr lang="en-US" sz="2200" b="1" i="1" smtClean="0">
                              <a:latin typeface="Cambria Math" panose="02040503050406030204" pitchFamily="18" charset="0"/>
                            </a:rPr>
                          </m:ctrlPr>
                        </m:accPr>
                        <m:e>
                          <m:r>
                            <a:rPr lang="en-US" sz="2200" b="1" i="1" smtClean="0">
                              <a:latin typeface="Cambria Math" panose="02040503050406030204" pitchFamily="18" charset="0"/>
                            </a:rPr>
                            <m:t>𝜷</m:t>
                          </m:r>
                        </m:e>
                      </m:acc>
                    </m:oMath>
                  </m:oMathPara>
                </a14:m>
                <a:endParaRPr lang="en-US" sz="2200" b="1" dirty="0"/>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200" dirty="0"/>
              </a:p>
              <a:p>
                <a:pPr marL="0" marR="0" lvl="0" indent="0" defTabSz="457200" rtl="0" eaLnBrk="1" fontAlgn="auto" latinLnBrk="0" hangingPunct="1">
                  <a:lnSpc>
                    <a:spcPct val="100000"/>
                  </a:lnSpc>
                  <a:spcBef>
                    <a:spcPts val="0"/>
                  </a:spcBef>
                  <a:spcAft>
                    <a:spcPts val="0"/>
                  </a:spcAft>
                  <a:buClrTx/>
                  <a:buSzTx/>
                  <a:buFontTx/>
                  <a:buNone/>
                  <a:tabLst/>
                  <a:defRPr/>
                </a:pPr>
                <a:r>
                  <a:rPr lang="en-US" sz="2200" dirty="0"/>
                  <a:t>Often identification here must be “credible”: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Assumptions clearly spelled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Each one rigorously tested</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Alternative explanations considered and ruled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Typically matching an ideal experiment as closely as possible</a:t>
                </a:r>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99392"/>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940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(our </a:t>
            </a:r>
            <a:r>
              <a:rPr lang="en-US" sz="3600" b="1" dirty="0">
                <a:solidFill>
                  <a:srgbClr val="C00000"/>
                </a:solidFill>
                <a:cs typeface="Times New Roman" panose="02020603050405020304" pitchFamily="18" charset="0"/>
              </a:rPr>
              <a:t>invisible strings</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r>
              <a:rPr lang="en-US" sz="2300" dirty="0">
                <a:cs typeface="Times New Roman" panose="02020603050405020304" pitchFamily="18" charset="0"/>
              </a:rPr>
              <a:t>Quantitative studies (economics in particular) always have a “working model”</a:t>
            </a:r>
          </a:p>
          <a:p>
            <a:r>
              <a:rPr lang="en-US" sz="2300" dirty="0">
                <a:cs typeface="Times New Roman" panose="02020603050405020304" pitchFamily="18" charset="0"/>
              </a:rPr>
              <a:t>Framework that specifies: </a:t>
            </a:r>
          </a:p>
          <a:p>
            <a:pPr lvl="1"/>
            <a:r>
              <a:rPr lang="en-US" sz="2300" dirty="0">
                <a:cs typeface="Times New Roman" panose="02020603050405020304" pitchFamily="18" charset="0"/>
              </a:rPr>
              <a:t>Agents</a:t>
            </a:r>
          </a:p>
          <a:p>
            <a:pPr lvl="1"/>
            <a:r>
              <a:rPr lang="en-US" sz="2300" dirty="0">
                <a:cs typeface="Times New Roman" panose="02020603050405020304" pitchFamily="18" charset="0"/>
              </a:rPr>
              <a:t>Decision variables </a:t>
            </a:r>
          </a:p>
          <a:p>
            <a:pPr lvl="1"/>
            <a:r>
              <a:rPr lang="en-US" sz="2300" dirty="0">
                <a:cs typeface="Times New Roman" panose="02020603050405020304" pitchFamily="18" charset="0"/>
              </a:rPr>
              <a:t>Institutional settings</a:t>
            </a:r>
          </a:p>
          <a:p>
            <a:r>
              <a:rPr lang="en-US" sz="2300" dirty="0">
                <a:cs typeface="Times New Roman" panose="02020603050405020304" pitchFamily="18" charset="0"/>
              </a:rPr>
              <a:t>The working model specifies (at least implicitly): </a:t>
            </a:r>
          </a:p>
          <a:p>
            <a:pPr lvl="1"/>
            <a:r>
              <a:rPr lang="en-US" sz="2300" dirty="0">
                <a:cs typeface="Times New Roman" panose="02020603050405020304" pitchFamily="18" charset="0"/>
              </a:rPr>
              <a:t>Whose behavior are we modeling?</a:t>
            </a:r>
          </a:p>
          <a:p>
            <a:pPr lvl="1"/>
            <a:r>
              <a:rPr lang="en-US" sz="2300" dirty="0">
                <a:cs typeface="Times New Roman" panose="02020603050405020304" pitchFamily="18" charset="0"/>
              </a:rPr>
              <a:t>What are the constraints?</a:t>
            </a:r>
          </a:p>
          <a:p>
            <a:pPr lvl="1"/>
            <a:r>
              <a:rPr lang="en-US" sz="2300" dirty="0">
                <a:cs typeface="Times New Roman" panose="02020603050405020304" pitchFamily="18" charset="0"/>
              </a:rPr>
              <a:t>What are endogenous choice vars?</a:t>
            </a:r>
          </a:p>
          <a:p>
            <a:pPr lvl="1"/>
            <a:r>
              <a:rPr lang="en-US" sz="2300" dirty="0">
                <a:cs typeface="Times New Roman" panose="02020603050405020304" pitchFamily="18" charset="0"/>
              </a:rPr>
              <a:t>What variables are known/observed? What time horizon, level of aggregation, </a:t>
            </a:r>
            <a:r>
              <a:rPr lang="en-US" sz="2300" dirty="0" err="1">
                <a:cs typeface="Times New Roman" panose="02020603050405020304" pitchFamily="18" charset="0"/>
              </a:rPr>
              <a:t>etc</a:t>
            </a:r>
            <a:r>
              <a:rPr lang="en-US" sz="2300" dirty="0">
                <a:cs typeface="Times New Roman" panose="02020603050405020304" pitchFamily="18" charset="0"/>
              </a:rPr>
              <a:t>? </a:t>
            </a:r>
          </a:p>
          <a:p>
            <a:r>
              <a:rPr lang="en-US" sz="2300" dirty="0">
                <a:cs typeface="Times New Roman" panose="02020603050405020304" pitchFamily="18" charset="0"/>
              </a:rPr>
              <a:t>Can be a regression equation or even more formal (e.g., structural approaches) </a:t>
            </a:r>
          </a:p>
          <a:p>
            <a:r>
              <a:rPr lang="en-US" sz="2300" dirty="0">
                <a:cs typeface="Times New Roman" panose="02020603050405020304" pitchFamily="18" charset="0"/>
              </a:rPr>
              <a:t>A successful working model causes a “</a:t>
            </a:r>
            <a:r>
              <a:rPr lang="en-US" sz="2300">
                <a:cs typeface="Times New Roman" panose="02020603050405020304" pitchFamily="18" charset="0"/>
              </a:rPr>
              <a:t>suspension of disbelief</a:t>
            </a:r>
            <a:r>
              <a:rPr lang="en-US" sz="2300" dirty="0">
                <a:cs typeface="Times New Roman" panose="02020603050405020304" pitchFamily="18" charset="0"/>
              </a:rPr>
              <a:t>”: readers/listeners narrow their focus</a:t>
            </a:r>
          </a:p>
        </p:txBody>
      </p:sp>
    </p:spTree>
    <p:extLst>
      <p:ext uri="{BB962C8B-B14F-4D97-AF65-F5344CB8AC3E}">
        <p14:creationId xmlns:p14="http://schemas.microsoft.com/office/powerpoint/2010/main" val="3249481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u="sng" dirty="0">
                <a:solidFill>
                  <a:schemeClr val="accent2">
                    <a:lumMod val="75000"/>
                  </a:schemeClr>
                </a:solidFill>
                <a:cs typeface="Times New Roman" panose="02020603050405020304" pitchFamily="18" charset="0"/>
              </a:rPr>
              <a:t>But models aren’t perfect! </a:t>
            </a:r>
          </a:p>
          <a:p>
            <a:r>
              <a:rPr lang="en-US" sz="2300" dirty="0">
                <a:cs typeface="Times New Roman" panose="02020603050405020304" pitchFamily="18" charset="0"/>
              </a:rPr>
              <a:t>Exogenous variables in one working model are often the endogenous outcomes of another model</a:t>
            </a:r>
          </a:p>
          <a:p>
            <a:pPr lvl="1"/>
            <a:r>
              <a:rPr lang="en-US" sz="2300" dirty="0">
                <a:cs typeface="Times New Roman" panose="02020603050405020304" pitchFamily="18" charset="0"/>
              </a:rPr>
              <a:t>Example, partial equilibrium responses vs. general equilibrium (how are institutions developed?) </a:t>
            </a:r>
          </a:p>
          <a:p>
            <a:pPr lvl="1"/>
            <a:r>
              <a:rPr lang="en-US" sz="2300" dirty="0">
                <a:cs typeface="Times New Roman" panose="02020603050405020304" pitchFamily="18" charset="0"/>
              </a:rPr>
              <a:t>Likewise, unobserved tastes/abilities etc. can be endogenous outcomes (peer effects, etc.) </a:t>
            </a:r>
          </a:p>
          <a:p>
            <a:r>
              <a:rPr lang="en-US" sz="2300" dirty="0">
                <a:cs typeface="Times New Roman" panose="02020603050405020304" pitchFamily="18" charset="0"/>
              </a:rPr>
              <a:t>Wide debate about what is a legitimate working model</a:t>
            </a:r>
          </a:p>
        </p:txBody>
      </p:sp>
    </p:spTree>
    <p:extLst>
      <p:ext uri="{BB962C8B-B14F-4D97-AF65-F5344CB8AC3E}">
        <p14:creationId xmlns:p14="http://schemas.microsoft.com/office/powerpoint/2010/main" val="4157214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0DBF8BE4-16D7-452E-B135-C80E4FB1337B}"/>
              </a:ext>
            </a:extLst>
          </p:cNvPr>
          <p:cNvPicPr>
            <a:picLocks noChangeAspect="1"/>
          </p:cNvPicPr>
          <p:nvPr/>
        </p:nvPicPr>
        <p:blipFill>
          <a:blip r:embed="rId3"/>
          <a:stretch>
            <a:fillRect/>
          </a:stretch>
        </p:blipFill>
        <p:spPr>
          <a:xfrm>
            <a:off x="457200" y="962231"/>
            <a:ext cx="7797884" cy="5438569"/>
          </a:xfrm>
          <a:prstGeom prst="rect">
            <a:avLst/>
          </a:prstGeom>
        </p:spPr>
      </p:pic>
      <p:pic>
        <p:nvPicPr>
          <p:cNvPr id="2050" name="Picture 2" descr="dont blame me - ts">
            <a:extLst>
              <a:ext uri="{FF2B5EF4-FFF2-40B4-BE49-F238E27FC236}">
                <a16:creationId xmlns:a16="http://schemas.microsoft.com/office/drawing/2014/main" id="{49E8C299-2ABC-4798-F960-A37251EE0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484" y="1524000"/>
            <a:ext cx="3962400" cy="304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971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EDAEC88-1506-E24D-9E29-9827F0165255}"/>
              </a:ext>
            </a:extLst>
          </p:cNvPr>
          <p:cNvPicPr>
            <a:picLocks noChangeAspect="1"/>
          </p:cNvPicPr>
          <p:nvPr/>
        </p:nvPicPr>
        <p:blipFill>
          <a:blip r:embed="rId3"/>
          <a:stretch>
            <a:fillRect/>
          </a:stretch>
        </p:blipFill>
        <p:spPr>
          <a:xfrm>
            <a:off x="381000" y="1100678"/>
            <a:ext cx="6783656" cy="5419931"/>
          </a:xfrm>
          <a:prstGeom prst="rect">
            <a:avLst/>
          </a:prstGeom>
        </p:spPr>
      </p:pic>
    </p:spTree>
    <p:extLst>
      <p:ext uri="{BB962C8B-B14F-4D97-AF65-F5344CB8AC3E}">
        <p14:creationId xmlns:p14="http://schemas.microsoft.com/office/powerpoint/2010/main" val="282609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32C9889-DE09-EE66-99AF-0BF5AE74C9E5}"/>
              </a:ext>
            </a:extLst>
          </p:cNvPr>
          <p:cNvPicPr>
            <a:picLocks noChangeAspect="1"/>
          </p:cNvPicPr>
          <p:nvPr/>
        </p:nvPicPr>
        <p:blipFill>
          <a:blip r:embed="rId3"/>
          <a:stretch>
            <a:fillRect/>
          </a:stretch>
        </p:blipFill>
        <p:spPr>
          <a:xfrm>
            <a:off x="304800" y="1066801"/>
            <a:ext cx="9602540" cy="4829849"/>
          </a:xfrm>
          <a:prstGeom prst="rect">
            <a:avLst/>
          </a:prstGeom>
        </p:spPr>
      </p:pic>
    </p:spTree>
    <p:extLst>
      <p:ext uri="{BB962C8B-B14F-4D97-AF65-F5344CB8AC3E}">
        <p14:creationId xmlns:p14="http://schemas.microsoft.com/office/powerpoint/2010/main" val="2901695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dirty="0">
                <a:solidFill>
                  <a:srgbClr val="C00000"/>
                </a:solidFill>
                <a:cs typeface="Times New Roman" panose="02020603050405020304" pitchFamily="18" charset="0"/>
              </a:rPr>
              <a:t>Long story short…</a:t>
            </a:r>
          </a:p>
        </p:txBody>
      </p:sp>
      <p:pic>
        <p:nvPicPr>
          <p:cNvPr id="5" name="Picture 4">
            <a:extLst>
              <a:ext uri="{FF2B5EF4-FFF2-40B4-BE49-F238E27FC236}">
                <a16:creationId xmlns:a16="http://schemas.microsoft.com/office/drawing/2014/main" id="{189C1DF2-C405-CB51-1C63-ED0EC25F0A58}"/>
              </a:ext>
            </a:extLst>
          </p:cNvPr>
          <p:cNvPicPr>
            <a:picLocks noChangeAspect="1"/>
          </p:cNvPicPr>
          <p:nvPr/>
        </p:nvPicPr>
        <p:blipFill>
          <a:blip r:embed="rId3"/>
          <a:stretch>
            <a:fillRect/>
          </a:stretch>
        </p:blipFill>
        <p:spPr>
          <a:xfrm>
            <a:off x="381000" y="1513813"/>
            <a:ext cx="7225285" cy="5496587"/>
          </a:xfrm>
          <a:prstGeom prst="rect">
            <a:avLst/>
          </a:prstGeom>
        </p:spPr>
      </p:pic>
    </p:spTree>
    <p:extLst>
      <p:ext uri="{BB962C8B-B14F-4D97-AF65-F5344CB8AC3E}">
        <p14:creationId xmlns:p14="http://schemas.microsoft.com/office/powerpoint/2010/main" val="587635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dirty="0">
                <a:cs typeface="Times New Roman" panose="02020603050405020304" pitchFamily="18" charset="0"/>
              </a:rPr>
              <a:t>But </a:t>
            </a:r>
            <a:r>
              <a:rPr lang="en-US" sz="2300" b="1" dirty="0">
                <a:solidFill>
                  <a:srgbClr val="C00000"/>
                </a:solidFill>
                <a:cs typeface="Times New Roman" panose="02020603050405020304" pitchFamily="18" charset="0"/>
              </a:rPr>
              <a:t>tell me why!</a:t>
            </a:r>
          </a:p>
        </p:txBody>
      </p:sp>
      <p:pic>
        <p:nvPicPr>
          <p:cNvPr id="6" name="Picture 5">
            <a:extLst>
              <a:ext uri="{FF2B5EF4-FFF2-40B4-BE49-F238E27FC236}">
                <a16:creationId xmlns:a16="http://schemas.microsoft.com/office/drawing/2014/main" id="{5E1E08A2-BE90-DF7B-D3F0-91CBC9B4B575}"/>
              </a:ext>
            </a:extLst>
          </p:cNvPr>
          <p:cNvPicPr>
            <a:picLocks noChangeAspect="1"/>
          </p:cNvPicPr>
          <p:nvPr/>
        </p:nvPicPr>
        <p:blipFill>
          <a:blip r:embed="rId3"/>
          <a:stretch>
            <a:fillRect/>
          </a:stretch>
        </p:blipFill>
        <p:spPr>
          <a:xfrm>
            <a:off x="575492" y="1904341"/>
            <a:ext cx="11041016" cy="4725059"/>
          </a:xfrm>
          <a:prstGeom prst="rect">
            <a:avLst/>
          </a:prstGeom>
        </p:spPr>
      </p:pic>
    </p:spTree>
    <p:extLst>
      <p:ext uri="{BB962C8B-B14F-4D97-AF65-F5344CB8AC3E}">
        <p14:creationId xmlns:p14="http://schemas.microsoft.com/office/powerpoint/2010/main" val="463068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A9C2ACD3-E673-AF99-2439-5B6B41B6784F}"/>
              </a:ext>
            </a:extLst>
          </p:cNvPr>
          <p:cNvPicPr>
            <a:picLocks noChangeAspect="1"/>
          </p:cNvPicPr>
          <p:nvPr/>
        </p:nvPicPr>
        <p:blipFill>
          <a:blip r:embed="rId3"/>
          <a:stretch>
            <a:fillRect/>
          </a:stretch>
        </p:blipFill>
        <p:spPr>
          <a:xfrm>
            <a:off x="381000" y="1666182"/>
            <a:ext cx="10469436" cy="4963218"/>
          </a:xfrm>
          <a:prstGeom prst="rect">
            <a:avLst/>
          </a:prstGeom>
        </p:spPr>
      </p:pic>
    </p:spTree>
    <p:extLst>
      <p:ext uri="{BB962C8B-B14F-4D97-AF65-F5344CB8AC3E}">
        <p14:creationId xmlns:p14="http://schemas.microsoft.com/office/powerpoint/2010/main" val="1062214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7759-AD2A-AD30-E0C0-DB9EDFC11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3AA570-4CAC-0C3F-E302-59AB7575D4C1}"/>
              </a:ext>
            </a:extLst>
          </p:cNvPr>
          <p:cNvSpPr>
            <a:spLocks noGrp="1"/>
          </p:cNvSpPr>
          <p:nvPr>
            <p:ph idx="1"/>
          </p:nvPr>
        </p:nvSpPr>
        <p:spPr/>
        <p:txBody>
          <a:bodyPr/>
          <a:lstStyle/>
          <a:p>
            <a:endParaRPr lang="en-US"/>
          </a:p>
        </p:txBody>
      </p:sp>
      <p:pic>
        <p:nvPicPr>
          <p:cNvPr id="20482" name="Picture 2" descr="Taylor Swift - You're Losing Me (Piano Version)">
            <a:extLst>
              <a:ext uri="{FF2B5EF4-FFF2-40B4-BE49-F238E27FC236}">
                <a16:creationId xmlns:a16="http://schemas.microsoft.com/office/drawing/2014/main" id="{09959B2E-082E-E7EF-27C9-AB7A9B56A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54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4348-FDA3-1B83-755A-2EE178FD2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FEA8A-C8B6-8EED-5615-08A1DEDE24C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573478-A6DB-6B14-C5C1-856E392127C4}"/>
                  </a:ext>
                </a:extLst>
              </p:cNvPr>
              <p:cNvSpPr>
                <a:spLocks noGrp="1"/>
              </p:cNvSpPr>
              <p:nvPr>
                <p:ph idx="1"/>
              </p:nvPr>
            </p:nvSpPr>
            <p:spPr>
              <a:xfrm>
                <a:off x="609601" y="1066801"/>
                <a:ext cx="10015390"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Whether or not someone receives a treatment</a:t>
                </a:r>
              </a:p>
              <a:p>
                <a:pPr marL="0" indent="0">
                  <a:buNone/>
                </a:pPr>
                <a:r>
                  <a:rPr lang="en-US" sz="2400" dirty="0">
                    <a:solidFill>
                      <a:srgbClr val="C00000"/>
                    </a:solidFill>
                    <a:cs typeface="Times New Roman" panose="02020603050405020304" pitchFamily="18" charset="0"/>
                  </a:rPr>
                  <a:t>(we remember this all too well)</a:t>
                </a: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8573478-A6DB-6B14-C5C1-856E392127C4}"/>
                  </a:ext>
                </a:extLst>
              </p:cNvPr>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US">
                    <a:noFill/>
                  </a:rPr>
                  <a:t> </a:t>
                </a:r>
              </a:p>
            </p:txBody>
          </p:sp>
        </mc:Fallback>
      </mc:AlternateContent>
    </p:spTree>
    <p:extLst>
      <p:ext uri="{BB962C8B-B14F-4D97-AF65-F5344CB8AC3E}">
        <p14:creationId xmlns:p14="http://schemas.microsoft.com/office/powerpoint/2010/main" val="3786337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What if identification just isn’t possible? Are we willing to </a:t>
                </a:r>
                <a:r>
                  <a:rPr lang="en-US" sz="2400" b="1" dirty="0">
                    <a:solidFill>
                      <a:srgbClr val="C00000"/>
                    </a:solidFill>
                    <a:cs typeface="Times New Roman" panose="02020603050405020304" pitchFamily="18" charset="0"/>
                  </a:rPr>
                  <a:t>tolerate it?</a:t>
                </a:r>
                <a:r>
                  <a:rPr lang="en-US" sz="2400" dirty="0">
                    <a:cs typeface="Times New Roman" panose="02020603050405020304" pitchFamily="18" charset="0"/>
                  </a:rPr>
                  <a:t> </a:t>
                </a:r>
              </a:p>
              <a:p>
                <a:pPr marL="0" indent="0">
                  <a:buNone/>
                </a:pPr>
                <a:r>
                  <a:rPr lang="en-US" sz="2400" dirty="0">
                    <a:cs typeface="Times New Roman" panose="02020603050405020304" pitchFamily="18" charset="0"/>
                  </a:rPr>
                  <a:t>Example: Example: you want to know if mental health therapy works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Maybe you really want to know if it works for a condition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r>
                  <a:rPr lang="en-US" sz="2400" b="1" dirty="0">
                    <a:cs typeface="Times New Roman" panose="02020603050405020304" pitchFamily="18" charset="0"/>
                  </a:rPr>
                  <a:t>The problem: </a:t>
                </a:r>
                <a:r>
                  <a:rPr lang="en-US" sz="2400" dirty="0">
                    <a:cs typeface="Times New Roman" panose="02020603050405020304" pitchFamily="18" charset="0"/>
                  </a:rPr>
                  <a:t>you only observe outcomes for those who do therapy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and there is definitely selection going on</a:t>
                </a:r>
              </a:p>
              <a:p>
                <a:pPr marL="0" indent="0">
                  <a:buNone/>
                </a:pPr>
                <a:r>
                  <a:rPr lang="en-US" sz="2400" dirty="0">
                    <a:cs typeface="Times New Roman" panose="02020603050405020304" pitchFamily="18" charset="0"/>
                  </a:rPr>
                  <a:t>Can we know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a:t>
                </a:r>
                <a:r>
                  <a:rPr lang="en-US" sz="2400" b="1" dirty="0">
                    <a:cs typeface="Times New Roman" panose="02020603050405020304" pitchFamily="18" charset="0"/>
                  </a:rPr>
                  <a:t>everyone </a:t>
                </a:r>
                <a:r>
                  <a:rPr lang="en-US" sz="2400" dirty="0">
                    <a:cs typeface="Times New Roman" panose="02020603050405020304" pitchFamily="18" charset="0"/>
                  </a:rPr>
                  <a:t>in the sample (</a:t>
                </a:r>
                <a14:m>
                  <m:oMath xmlns:m="http://schemas.openxmlformats.org/officeDocument/2006/math">
                    <m:r>
                      <a:rPr lang="en-US" sz="2400" i="1" dirty="0">
                        <a:latin typeface="Cambria Math" panose="02040503050406030204" pitchFamily="18" charset="0"/>
                        <a:cs typeface="Times New Roman" panose="02020603050405020304" pitchFamily="18" charset="0"/>
                      </a:rPr>
                      <m:t>𝜃</m:t>
                    </m:r>
                    <m:r>
                      <a:rPr lang="en-US" sz="2400" i="1" dirty="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given data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𝜙</m:t>
                    </m:r>
                  </m:oMath>
                </a14:m>
                <a:r>
                  <a:rPr lang="en-US" sz="2400" dirty="0">
                    <a:cs typeface="Times New Roman" panose="02020603050405020304" pitchFamily="18" charset="0"/>
                  </a:rPr>
                  <a:t>? </a:t>
                </a:r>
              </a:p>
              <a:p>
                <a:r>
                  <a:rPr lang="en-US" sz="2400" dirty="0">
                    <a:cs typeface="Times New Roman" panose="02020603050405020304" pitchFamily="18" charset="0"/>
                  </a:rPr>
                  <a:t>No! We only see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But!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t>
                </a:r>
                <a:r>
                  <a:rPr lang="en-US" sz="2400" b="1" u="sng" dirty="0">
                    <a:solidFill>
                      <a:schemeClr val="accent2">
                        <a:lumMod val="75000"/>
                      </a:schemeClr>
                    </a:solidFill>
                    <a:cs typeface="Times New Roman" panose="02020603050405020304" pitchFamily="18" charset="0"/>
                  </a:rPr>
                  <a:t>partially identified</a:t>
                </a: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3546359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r>
                  <a:rPr lang="en-US" sz="2400" dirty="0">
                    <a:cs typeface="Times New Roman" panose="02020603050405020304" pitchFamily="18" charset="0"/>
                  </a:rPr>
                  <a:t>Suppose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for those who go to therapy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for those who don’t</a:t>
                </a:r>
              </a:p>
              <a:p>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we observe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(mental health).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we don’t. </a:t>
                </a:r>
              </a:p>
              <a:p>
                <a:r>
                  <a:rPr lang="en-US" sz="2400" dirty="0">
                    <a:cs typeface="Times New Roman" panose="02020603050405020304" pitchFamily="18" charset="0"/>
                  </a:rPr>
                  <a:t>It’s easy to get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 our data. But we don’t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0" smtClean="0">
                        <a:latin typeface="Cambria Math" panose="02040503050406030204" pitchFamily="18" charset="0"/>
                        <a:cs typeface="Times New Roman" panose="02020603050405020304" pitchFamily="18" charset="0"/>
                      </a:rPr>
                      <m:t>! </m:t>
                    </m:r>
                  </m:oMath>
                </a14:m>
                <a:endParaRPr lang="en-US" sz="2400" b="0" dirty="0">
                  <a:cs typeface="Times New Roman" panose="02020603050405020304" pitchFamily="18" charset="0"/>
                </a:endParaRPr>
              </a:p>
              <a:p>
                <a:r>
                  <a:rPr lang="en-US" sz="2400" dirty="0">
                    <a:cs typeface="Times New Roman" panose="02020603050405020304" pitchFamily="18" charset="0"/>
                  </a:rPr>
                  <a:t>What’s the treatment effect we care about? Start with average mental health: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829"/>
                </a:stretch>
              </a:blipFill>
            </p:spPr>
            <p:txBody>
              <a:bodyPr/>
              <a:lstStyle/>
              <a:p>
                <a:r>
                  <a:rPr lang="en-US">
                    <a:noFill/>
                  </a:rPr>
                  <a:t> </a:t>
                </a:r>
              </a:p>
            </p:txBody>
          </p:sp>
        </mc:Fallback>
      </mc:AlternateContent>
    </p:spTree>
    <p:extLst>
      <p:ext uri="{BB962C8B-B14F-4D97-AF65-F5344CB8AC3E}">
        <p14:creationId xmlns:p14="http://schemas.microsoft.com/office/powerpoint/2010/main" val="3681719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691-428D-2C3F-689D-FEAB587DDDD8}"/>
              </a:ext>
            </a:extLst>
          </p:cNvPr>
          <p:cNvSpPr>
            <a:spLocks noGrp="1"/>
          </p:cNvSpPr>
          <p:nvPr>
            <p:ph type="title"/>
          </p:nvPr>
        </p:nvSpPr>
        <p:spPr>
          <a:xfrm>
            <a:off x="533400" y="365760"/>
            <a:ext cx="9692640" cy="1325562"/>
          </a:xfrm>
        </p:spPr>
        <p:txBody>
          <a:bodyPr/>
          <a:lstStyle/>
          <a:p>
            <a:r>
              <a:rPr lang="en-US" dirty="0"/>
              <a:t>Partial Identification</a:t>
            </a:r>
          </a:p>
        </p:txBody>
      </p:sp>
      <p:sp>
        <p:nvSpPr>
          <p:cNvPr id="3" name="Content Placeholder 2">
            <a:extLst>
              <a:ext uri="{FF2B5EF4-FFF2-40B4-BE49-F238E27FC236}">
                <a16:creationId xmlns:a16="http://schemas.microsoft.com/office/drawing/2014/main" id="{4E123D46-51E2-1F4C-3155-A8C2F0755A48}"/>
              </a:ext>
            </a:extLst>
          </p:cNvPr>
          <p:cNvSpPr>
            <a:spLocks noGrp="1"/>
          </p:cNvSpPr>
          <p:nvPr>
            <p:ph idx="1"/>
          </p:nvPr>
        </p:nvSpPr>
        <p:spPr/>
        <p:txBody>
          <a:bodyPr/>
          <a:lstStyle/>
          <a:p>
            <a:endParaRPr lang="en-US"/>
          </a:p>
        </p:txBody>
      </p:sp>
      <p:pic>
        <p:nvPicPr>
          <p:cNvPr id="5124" name="Picture 4" descr="Taylor Swift - I Can Fix Him (No, Really I Can) (Lyrics)">
            <a:extLst>
              <a:ext uri="{FF2B5EF4-FFF2-40B4-BE49-F238E27FC236}">
                <a16:creationId xmlns:a16="http://schemas.microsoft.com/office/drawing/2014/main" id="{C9E0287A-A6B9-50EA-6DB4-4FB016E11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250"/>
          <a:stretch/>
        </p:blipFill>
        <p:spPr bwMode="auto">
          <a:xfrm>
            <a:off x="5638800" y="0"/>
            <a:ext cx="6553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Partial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a:p>
                <a:r>
                  <a:rPr lang="en-US" sz="2400" dirty="0">
                    <a:cs typeface="Times New Roman" panose="02020603050405020304" pitchFamily="18" charset="0"/>
                  </a:rPr>
                  <a:t>We can still </a:t>
                </a:r>
                <a:r>
                  <a:rPr lang="en-US" sz="2400" u="sng" dirty="0">
                    <a:cs typeface="Times New Roman" panose="02020603050405020304" pitchFamily="18" charset="0"/>
                  </a:rPr>
                  <a:t>bound</a:t>
                </a:r>
                <a:r>
                  <a:rPr lang="en-US" sz="2400" dirty="0">
                    <a:cs typeface="Times New Roman" panose="02020603050405020304" pitchFamily="18" charset="0"/>
                  </a:rPr>
                  <a:t> the parameter of interest by noting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0,1</m:t>
                        </m:r>
                      </m:e>
                    </m:d>
                    <m:r>
                      <a:rPr lang="en-US" sz="2400" b="0" i="1" smtClean="0">
                        <a:latin typeface="Cambria Math" panose="02040503050406030204" pitchFamily="18" charset="0"/>
                        <a:cs typeface="Times New Roman" panose="02020603050405020304" pitchFamily="18" charset="0"/>
                      </a:rPr>
                      <m:t>.</m:t>
                    </m:r>
                  </m:oMath>
                </a14:m>
                <a:endParaRPr lang="en-US" sz="2400" b="0" dirty="0">
                  <a:cs typeface="Times New Roman" panose="02020603050405020304" pitchFamily="18" charset="0"/>
                </a:endParaRPr>
              </a:p>
              <a:p>
                <a:r>
                  <a:rPr lang="en-US" sz="2400" dirty="0">
                    <a:cs typeface="Times New Roman" panose="02020603050405020304" pitchFamily="18" charset="0"/>
                  </a:rPr>
                  <a:t>That means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Is this interesting? Depends on the size of the bounds and the policy relevance of the question</a:t>
                </a:r>
              </a:p>
              <a:p>
                <a:pPr lvl="1"/>
                <a:r>
                  <a:rPr lang="en-US" sz="2200" dirty="0">
                    <a:cs typeface="Times New Roman" panose="02020603050405020304" pitchFamily="18" charset="0"/>
                  </a:rPr>
                  <a:t>If you can’t ever answer the question in a point-identified way, maybe partial identification is a good approach. </a:t>
                </a:r>
              </a:p>
              <a:p>
                <a:pPr lvl="1"/>
                <a:r>
                  <a:rPr lang="en-US" sz="2200" dirty="0">
                    <a:cs typeface="Times New Roman" panose="02020603050405020304" pitchFamily="18" charset="0"/>
                  </a:rPr>
                  <a:t>However, if your bounds are excessively large, you may not want to go through the trouble.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b="-830"/>
                </a:stretch>
              </a:blipFill>
            </p:spPr>
            <p:txBody>
              <a:bodyPr/>
              <a:lstStyle/>
              <a:p>
                <a:r>
                  <a:rPr lang="en-US">
                    <a:noFill/>
                  </a:rPr>
                  <a:t> </a:t>
                </a:r>
              </a:p>
            </p:txBody>
          </p:sp>
        </mc:Fallback>
      </mc:AlternateContent>
    </p:spTree>
    <p:extLst>
      <p:ext uri="{BB962C8B-B14F-4D97-AF65-F5344CB8AC3E}">
        <p14:creationId xmlns:p14="http://schemas.microsoft.com/office/powerpoint/2010/main" val="3115417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accent2">
                      <a:lumMod val="75000"/>
                    </a:schemeClr>
                  </a:solidFill>
                  <a:cs typeface="Times New Roman" panose="02020603050405020304" pitchFamily="18" charset="0"/>
                </a:endParaRPr>
              </a:p>
              <a:p>
                <a:pPr marL="274320" lvl="1" indent="0">
                  <a:buNone/>
                </a:pPr>
                <a:r>
                  <a:rPr lang="en-US" sz="2400" b="0" dirty="0">
                    <a:solidFill>
                      <a:schemeClr val="accent2">
                        <a:lumMod val="75000"/>
                      </a:schemeClr>
                    </a:solidFill>
                    <a:cs typeface="Times New Roman" panose="02020603050405020304" pitchFamily="18" charset="0"/>
                  </a:rPr>
                  <a:t>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d>
                      </m:e>
                    </m:func>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br>
                  <a:rPr lang="en-US" sz="2400" b="0" i="1" dirty="0">
                    <a:solidFill>
                      <a:schemeClr val="accent2">
                        <a:lumMod val="75000"/>
                      </a:schemeClr>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2931329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tx1"/>
                  </a:solidFill>
                  <a:cs typeface="Times New Roman" panose="02020603050405020304" pitchFamily="18" charset="0"/>
                </a:endParaRPr>
              </a:p>
              <a:p>
                <a:pPr marL="274320" lvl="1" indent="0">
                  <a:buNone/>
                </a:pPr>
                <a:r>
                  <a:rPr lang="en-US" sz="2400" b="0" dirty="0">
                    <a:solidFill>
                      <a:schemeClr val="tx1"/>
                    </a:solidFill>
                    <a:cs typeface="Times New Roman" panose="02020603050405020304" pitchFamily="18" charset="0"/>
                  </a:rPr>
                  <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br>
                  <a:rPr lang="en-US" sz="2400" b="0" i="1" dirty="0">
                    <a:solidFill>
                      <a:schemeClr val="tx1"/>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Only one thing isn’t knowable from the data here</a:t>
                </a:r>
              </a:p>
              <a:p>
                <a:pPr lvl="1"/>
                <a:r>
                  <a:rPr lang="en-US" sz="2400" dirty="0">
                    <a:solidFill>
                      <a:schemeClr val="tx1"/>
                    </a:solidFill>
                    <a:cs typeface="Times New Roman" panose="02020603050405020304" pitchFamily="18" charset="0"/>
                  </a:rPr>
                  <a:t>But it’s a probability, which means that it is </a:t>
                </a:r>
                <a:r>
                  <a:rPr lang="en-US" sz="2400" b="1" dirty="0">
                    <a:solidFill>
                      <a:schemeClr val="tx1"/>
                    </a:solidFill>
                    <a:cs typeface="Times New Roman" panose="02020603050405020304" pitchFamily="18" charset="0"/>
                  </a:rPr>
                  <a:t>bounded between 0 and 1</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So that means we have a set of possible values: </a:t>
                </a:r>
              </a:p>
              <a:p>
                <a:pPr marL="274320" lvl="1" indent="0">
                  <a:buNone/>
                </a:pPr>
                <a14:m>
                  <m:oMathPara xmlns:m="http://schemas.openxmlformats.org/officeDocument/2006/math">
                    <m:oMathParaPr>
                      <m:jc m:val="center"/>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 </m:t>
                      </m:r>
                    </m:oMath>
                  </m:oMathPara>
                </a14:m>
                <a:br>
                  <a:rPr lang="en-US" sz="2400" b="0" i="1" dirty="0">
                    <a:solidFill>
                      <a:schemeClr val="tx1"/>
                    </a:solidFill>
                    <a:latin typeface="Cambria Math" panose="02040503050406030204" pitchFamily="18" charset="0"/>
                    <a:cs typeface="Times New Roman" panose="02020603050405020304" pitchFamily="18" charset="0"/>
                  </a:rPr>
                </a:br>
                <a:r>
                  <a:rPr lang="en-US" sz="2400" b="0" i="1" dirty="0">
                    <a:solidFill>
                      <a:schemeClr val="tx1"/>
                    </a:solidFill>
                    <a:latin typeface="Cambria Math" panose="02040503050406030204" pitchFamily="18" charset="0"/>
                    <a:cs typeface="Times New Roman" panose="02020603050405020304" pitchFamily="18" charset="0"/>
                  </a:rPr>
                  <a:t>				</a:t>
                </a:r>
                <a14:m>
                  <m:oMath xmlns:m="http://schemas.openxmlformats.org/officeDocument/2006/math">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=0</m:t>
                            </m:r>
                          </m:e>
                          <m:e>
                            <m:r>
                              <a:rPr lang="en-US" sz="2400" i="1">
                                <a:solidFill>
                                  <a:schemeClr val="tx1"/>
                                </a:solidFill>
                                <a:latin typeface="Cambria Math" panose="02040503050406030204" pitchFamily="18" charset="0"/>
                                <a:cs typeface="Times New Roman" panose="02020603050405020304" pitchFamily="18" charset="0"/>
                              </a:rPr>
                              <m:t>𝑋</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3831892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20762"/>
            <a:ext cx="10287000" cy="5159375"/>
          </a:xfrm>
        </p:spPr>
        <p:txBody>
          <a:bodyPr>
            <a:normAutofit/>
          </a:bodyPr>
          <a:lstStyle/>
          <a:p>
            <a:r>
              <a:rPr lang="en-US" sz="2400" dirty="0">
                <a:cs typeface="Times New Roman" panose="02020603050405020304" pitchFamily="18" charset="0"/>
              </a:rPr>
              <a:t>Partial identification means we don’t have to make (as many) wonky assumptions </a:t>
            </a:r>
          </a:p>
          <a:p>
            <a:r>
              <a:rPr lang="en-US" sz="2400" dirty="0">
                <a:solidFill>
                  <a:schemeClr val="tx1"/>
                </a:solidFill>
                <a:cs typeface="Times New Roman" panose="02020603050405020304" pitchFamily="18" charset="0"/>
              </a:rPr>
              <a:t>Really helpful for things like missing data, selection, etc.</a:t>
            </a:r>
            <a:r>
              <a:rPr lang="en-US" sz="2400" dirty="0">
                <a:cs typeface="Times New Roman" panose="02020603050405020304" pitchFamily="18" charset="0"/>
              </a:rPr>
              <a:t>!</a:t>
            </a:r>
          </a:p>
          <a:p>
            <a:r>
              <a:rPr lang="en-US" sz="2400" dirty="0">
                <a:solidFill>
                  <a:schemeClr val="tx1"/>
                </a:solidFill>
                <a:cs typeface="Times New Roman" panose="02020603050405020304" pitchFamily="18" charset="0"/>
              </a:rPr>
              <a:t>Tradeoff: giv</a:t>
            </a:r>
            <a:r>
              <a:rPr lang="en-US" sz="2400" dirty="0">
                <a:cs typeface="Times New Roman" panose="02020603050405020304" pitchFamily="18" charset="0"/>
              </a:rPr>
              <a:t>ing up a point estimate for a set estimate</a:t>
            </a:r>
          </a:p>
          <a:p>
            <a:pPr lvl="1"/>
            <a:r>
              <a:rPr lang="en-US" sz="2400" dirty="0">
                <a:solidFill>
                  <a:schemeClr val="tx1"/>
                </a:solidFill>
                <a:cs typeface="Times New Roman" panose="02020603050405020304" pitchFamily="18" charset="0"/>
              </a:rPr>
              <a:t>But we already had confidence intervals</a:t>
            </a:r>
          </a:p>
          <a:p>
            <a:pPr lvl="1"/>
            <a:r>
              <a:rPr lang="en-US" sz="2400" dirty="0">
                <a:solidFill>
                  <a:schemeClr val="tx1"/>
                </a:solidFill>
                <a:cs typeface="Times New Roman" panose="02020603050405020304" pitchFamily="18" charset="0"/>
              </a:rPr>
              <a:t>May still be worth it if identified set is small</a:t>
            </a:r>
          </a:p>
        </p:txBody>
      </p:sp>
      <p:pic>
        <p:nvPicPr>
          <p:cNvPr id="21506" name="Picture 2" descr="Taylor Swift - Mastermind (Official Lyric Video)">
            <a:extLst>
              <a:ext uri="{FF2B5EF4-FFF2-40B4-BE49-F238E27FC236}">
                <a16:creationId xmlns:a16="http://schemas.microsoft.com/office/drawing/2014/main" id="{B8B3E7B0-5BD5-7078-7901-87A05D31ED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75" t="22222"/>
          <a:stretch/>
        </p:blipFill>
        <p:spPr bwMode="auto">
          <a:xfrm>
            <a:off x="6629400" y="3962400"/>
            <a:ext cx="53688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140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9558528" cy="2324099"/>
          </a:xfrm>
        </p:spPr>
        <p:txBody>
          <a:bodyPr>
            <a:normAutofit/>
          </a:bodyPr>
          <a:lstStyle/>
          <a:p>
            <a:r>
              <a:rPr lang="en-US" sz="2200" dirty="0"/>
              <a:t>Question: what if we just gave people dental insurance? </a:t>
            </a:r>
          </a:p>
          <a:p>
            <a:r>
              <a:rPr lang="en-US" sz="2200" dirty="0"/>
              <a:t>What’s the main </a:t>
            </a:r>
            <a:r>
              <a:rPr lang="en-US" sz="2200" b="1" dirty="0"/>
              <a:t>policy concern? </a:t>
            </a:r>
          </a:p>
          <a:p>
            <a:r>
              <a:rPr lang="en-US" sz="2200" dirty="0"/>
              <a:t>What’s the main </a:t>
            </a:r>
            <a:r>
              <a:rPr lang="en-US" sz="2200" b="1" dirty="0"/>
              <a:t>data concern? </a:t>
            </a:r>
            <a:r>
              <a:rPr lang="en-US" sz="2200" dirty="0"/>
              <a:t>What can’t we identify?</a:t>
            </a:r>
          </a:p>
          <a:p>
            <a:r>
              <a:rPr lang="en-US" sz="2200" i="1" dirty="0"/>
              <a:t>Secondary data concern: mis-reporting of dental insurance in data (HRS) </a:t>
            </a:r>
          </a:p>
        </p:txBody>
      </p:sp>
      <p:pic>
        <p:nvPicPr>
          <p:cNvPr id="9" name="Picture 8">
            <a:extLst>
              <a:ext uri="{FF2B5EF4-FFF2-40B4-BE49-F238E27FC236}">
                <a16:creationId xmlns:a16="http://schemas.microsoft.com/office/drawing/2014/main" id="{86419DE2-2D6A-ABC2-76D5-1B08D88C7843}"/>
              </a:ext>
            </a:extLst>
          </p:cNvPr>
          <p:cNvPicPr>
            <a:picLocks noChangeAspect="1"/>
          </p:cNvPicPr>
          <p:nvPr/>
        </p:nvPicPr>
        <p:blipFill>
          <a:blip r:embed="rId3"/>
          <a:stretch>
            <a:fillRect/>
          </a:stretch>
        </p:blipFill>
        <p:spPr>
          <a:xfrm>
            <a:off x="533400" y="1219200"/>
            <a:ext cx="10206753" cy="2438400"/>
          </a:xfrm>
          <a:prstGeom prst="rect">
            <a:avLst/>
          </a:prstGeom>
        </p:spPr>
      </p:pic>
    </p:spTree>
    <p:extLst>
      <p:ext uri="{BB962C8B-B14F-4D97-AF65-F5344CB8AC3E}">
        <p14:creationId xmlns:p14="http://schemas.microsoft.com/office/powerpoint/2010/main" val="1861553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dirty="0"/>
              <a:t>Question: How does expanding dental insurance affect utilization?</a:t>
            </a:r>
          </a:p>
          <a:p>
            <a:pPr lvl="1"/>
            <a:r>
              <a:rPr lang="en-US" sz="2200" dirty="0"/>
              <a:t>Who “comes out of the woodwork” and induced to use care? </a:t>
            </a:r>
          </a:p>
          <a:p>
            <a:pPr lvl="1"/>
            <a:r>
              <a:rPr lang="en-US" sz="2200" dirty="0"/>
              <a:t>Who is on the margin? </a:t>
            </a:r>
          </a:p>
          <a:p>
            <a:pPr lvl="1"/>
            <a:r>
              <a:rPr lang="en-US" sz="2200" dirty="0"/>
              <a:t>What does utilization look like for this group? </a:t>
            </a:r>
          </a:p>
          <a:p>
            <a:r>
              <a:rPr lang="en-US" sz="2400" dirty="0"/>
              <a:t>What other research designs does this sound like?  </a:t>
            </a:r>
          </a:p>
          <a:p>
            <a:r>
              <a:rPr lang="en-US" sz="2400" dirty="0"/>
              <a:t>The partial identification here is similar too: </a:t>
            </a:r>
            <a:r>
              <a:rPr lang="en-US" sz="2400" b="1" u="sng" dirty="0">
                <a:solidFill>
                  <a:schemeClr val="accent2">
                    <a:lumMod val="75000"/>
                  </a:schemeClr>
                </a:solidFill>
              </a:rPr>
              <a:t>monotonicity of selection</a:t>
            </a:r>
            <a:r>
              <a:rPr lang="en-US" sz="2400" dirty="0"/>
              <a:t>!</a:t>
            </a:r>
          </a:p>
        </p:txBody>
      </p:sp>
    </p:spTree>
    <p:extLst>
      <p:ext uri="{BB962C8B-B14F-4D97-AF65-F5344CB8AC3E}">
        <p14:creationId xmlns:p14="http://schemas.microsoft.com/office/powerpoint/2010/main" val="2630815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199587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Count Data: </a:t>
            </a:r>
            <a:br>
              <a:rPr lang="en-US" dirty="0"/>
            </a:br>
            <a:r>
              <a:rPr lang="en-US" dirty="0"/>
              <a:t>Poisson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45932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4181557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fontScale="92500" lnSpcReduction="10000"/>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a:p>
                <a:pPr marL="0" indent="0">
                  <a:buNone/>
                </a:pPr>
                <a:r>
                  <a:rPr lang="en-US" sz="2400" b="1" dirty="0"/>
                  <a:t>Monotonicity assumptions: </a:t>
                </a:r>
              </a:p>
              <a:p>
                <a:pPr marL="457200" indent="-457200">
                  <a:buAutoNum type="arabicPeriod"/>
                </a:pPr>
                <a:r>
                  <a:rPr lang="en-US" sz="2400" dirty="0"/>
                  <a:t>(MTR): likelihood of using dental services only goes </a:t>
                </a:r>
                <a:r>
                  <a:rPr lang="en-US" sz="2400" i="1" dirty="0"/>
                  <a:t>up </a:t>
                </a:r>
                <a:r>
                  <a:rPr lang="en-US" sz="2400" dirty="0"/>
                  <a:t>with insurance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=0)</m:t>
                      </m:r>
                    </m:oMath>
                  </m:oMathPara>
                </a14:m>
                <a:endParaRPr lang="en-US" sz="2400" dirty="0"/>
              </a:p>
              <a:p>
                <a:pPr marL="457200" indent="-457200">
                  <a:buAutoNum type="arabicPeriod"/>
                </a:pPr>
                <a:r>
                  <a:rPr lang="en-US" sz="2400" dirty="0"/>
                  <a:t>(MTS): likelihood of using dental services in potential new entrants is no larger than current usage by insured:</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=1</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i="1">
                                  <a:latin typeface="Cambria Math" panose="02040503050406030204" pitchFamily="18" charset="0"/>
                                </a:rPr>
                                <m:t>=</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=0</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∈{0,1}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765" t="-1653" b="-826"/>
                </a:stretch>
              </a:blipFill>
            </p:spPr>
            <p:txBody>
              <a:bodyPr/>
              <a:lstStyle/>
              <a:p>
                <a:r>
                  <a:rPr lang="en-US">
                    <a:noFill/>
                  </a:rPr>
                  <a:t> </a:t>
                </a:r>
              </a:p>
            </p:txBody>
          </p:sp>
        </mc:Fallback>
      </mc:AlternateContent>
    </p:spTree>
    <p:extLst>
      <p:ext uri="{BB962C8B-B14F-4D97-AF65-F5344CB8AC3E}">
        <p14:creationId xmlns:p14="http://schemas.microsoft.com/office/powerpoint/2010/main" val="592879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Results </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33D8C91-0299-3122-0ABD-BDA362AF0963}"/>
              </a:ext>
            </a:extLst>
          </p:cNvPr>
          <p:cNvPicPr>
            <a:picLocks noGrp="1" noChangeAspect="1"/>
          </p:cNvPicPr>
          <p:nvPr>
            <p:ph idx="1"/>
          </p:nvPr>
        </p:nvPicPr>
        <p:blipFill>
          <a:blip r:embed="rId3"/>
          <a:stretch>
            <a:fillRect/>
          </a:stretch>
        </p:blipFill>
        <p:spPr>
          <a:xfrm>
            <a:off x="2057400" y="228600"/>
            <a:ext cx="7924800" cy="6538202"/>
          </a:xfrm>
        </p:spPr>
      </p:pic>
    </p:spTree>
    <p:extLst>
      <p:ext uri="{BB962C8B-B14F-4D97-AF65-F5344CB8AC3E}">
        <p14:creationId xmlns:p14="http://schemas.microsoft.com/office/powerpoint/2010/main" val="2650945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Takeaways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Partial identification approaches can reduce assumptions, but come at a cost</a:t>
            </a:r>
          </a:p>
          <a:p>
            <a:r>
              <a:rPr lang="en-US" sz="2400" dirty="0"/>
              <a:t>Typically easy to compute (no special programming here, just some math)</a:t>
            </a:r>
          </a:p>
          <a:p>
            <a:r>
              <a:rPr lang="en-US" sz="2400" dirty="0"/>
              <a:t>Easy to state assumptions (typically just “this thing is bounded between 0 and 1”) </a:t>
            </a:r>
          </a:p>
        </p:txBody>
      </p:sp>
    </p:spTree>
    <p:extLst>
      <p:ext uri="{BB962C8B-B14F-4D97-AF65-F5344CB8AC3E}">
        <p14:creationId xmlns:p14="http://schemas.microsoft.com/office/powerpoint/2010/main" val="3142538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Uses in research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400" dirty="0"/>
          </a:p>
        </p:txBody>
      </p:sp>
      <p:pic>
        <p:nvPicPr>
          <p:cNvPr id="11" name="Picture 10">
            <a:extLst>
              <a:ext uri="{FF2B5EF4-FFF2-40B4-BE49-F238E27FC236}">
                <a16:creationId xmlns:a16="http://schemas.microsoft.com/office/drawing/2014/main" id="{70A0B7F9-C98E-68F9-D250-70CA25A75D46}"/>
              </a:ext>
            </a:extLst>
          </p:cNvPr>
          <p:cNvPicPr>
            <a:picLocks noChangeAspect="1"/>
          </p:cNvPicPr>
          <p:nvPr/>
        </p:nvPicPr>
        <p:blipFill>
          <a:blip r:embed="rId3"/>
          <a:stretch>
            <a:fillRect/>
          </a:stretch>
        </p:blipFill>
        <p:spPr>
          <a:xfrm>
            <a:off x="11575" y="4207945"/>
            <a:ext cx="6750397" cy="1492327"/>
          </a:xfrm>
          <a:prstGeom prst="rect">
            <a:avLst/>
          </a:prstGeom>
        </p:spPr>
      </p:pic>
      <p:pic>
        <p:nvPicPr>
          <p:cNvPr id="15" name="Picture 14">
            <a:extLst>
              <a:ext uri="{FF2B5EF4-FFF2-40B4-BE49-F238E27FC236}">
                <a16:creationId xmlns:a16="http://schemas.microsoft.com/office/drawing/2014/main" id="{7885CF03-DC7D-E83F-E8DB-9EFBF2F9E0D0}"/>
              </a:ext>
            </a:extLst>
          </p:cNvPr>
          <p:cNvPicPr>
            <a:picLocks noChangeAspect="1"/>
          </p:cNvPicPr>
          <p:nvPr/>
        </p:nvPicPr>
        <p:blipFill>
          <a:blip r:embed="rId4"/>
          <a:stretch>
            <a:fillRect/>
          </a:stretch>
        </p:blipFill>
        <p:spPr>
          <a:xfrm>
            <a:off x="344547" y="2016804"/>
            <a:ext cx="5486682" cy="920797"/>
          </a:xfrm>
          <a:prstGeom prst="rect">
            <a:avLst/>
          </a:prstGeom>
        </p:spPr>
      </p:pic>
      <p:pic>
        <p:nvPicPr>
          <p:cNvPr id="17" name="Picture 16">
            <a:extLst>
              <a:ext uri="{FF2B5EF4-FFF2-40B4-BE49-F238E27FC236}">
                <a16:creationId xmlns:a16="http://schemas.microsoft.com/office/drawing/2014/main" id="{CFE589D7-88EF-A1AE-723F-7B56341D858B}"/>
              </a:ext>
            </a:extLst>
          </p:cNvPr>
          <p:cNvPicPr>
            <a:picLocks noChangeAspect="1"/>
          </p:cNvPicPr>
          <p:nvPr/>
        </p:nvPicPr>
        <p:blipFill>
          <a:blip r:embed="rId5"/>
          <a:stretch>
            <a:fillRect/>
          </a:stretch>
        </p:blipFill>
        <p:spPr>
          <a:xfrm>
            <a:off x="4747055" y="66826"/>
            <a:ext cx="6407479" cy="2121009"/>
          </a:xfrm>
          <a:prstGeom prst="rect">
            <a:avLst/>
          </a:prstGeom>
        </p:spPr>
      </p:pic>
      <p:pic>
        <p:nvPicPr>
          <p:cNvPr id="19" name="Picture 18">
            <a:extLst>
              <a:ext uri="{FF2B5EF4-FFF2-40B4-BE49-F238E27FC236}">
                <a16:creationId xmlns:a16="http://schemas.microsoft.com/office/drawing/2014/main" id="{3FFF1FF4-79AB-4789-0DA1-0E870AC8D080}"/>
              </a:ext>
            </a:extLst>
          </p:cNvPr>
          <p:cNvPicPr>
            <a:picLocks noChangeAspect="1"/>
          </p:cNvPicPr>
          <p:nvPr/>
        </p:nvPicPr>
        <p:blipFill>
          <a:blip r:embed="rId6"/>
          <a:stretch>
            <a:fillRect/>
          </a:stretch>
        </p:blipFill>
        <p:spPr>
          <a:xfrm>
            <a:off x="5460725" y="5008086"/>
            <a:ext cx="5359675" cy="1676486"/>
          </a:xfrm>
          <a:prstGeom prst="rect">
            <a:avLst/>
          </a:prstGeom>
        </p:spPr>
      </p:pic>
      <p:pic>
        <p:nvPicPr>
          <p:cNvPr id="9" name="Picture 8">
            <a:extLst>
              <a:ext uri="{FF2B5EF4-FFF2-40B4-BE49-F238E27FC236}">
                <a16:creationId xmlns:a16="http://schemas.microsoft.com/office/drawing/2014/main" id="{53967187-06DB-8016-E6AD-7AEE33B2948F}"/>
              </a:ext>
            </a:extLst>
          </p:cNvPr>
          <p:cNvPicPr>
            <a:picLocks noChangeAspect="1"/>
          </p:cNvPicPr>
          <p:nvPr/>
        </p:nvPicPr>
        <p:blipFill>
          <a:blip r:embed="rId7"/>
          <a:stretch>
            <a:fillRect/>
          </a:stretch>
        </p:blipFill>
        <p:spPr>
          <a:xfrm>
            <a:off x="3346043" y="2736326"/>
            <a:ext cx="7588640" cy="1638384"/>
          </a:xfrm>
          <a:prstGeom prst="rect">
            <a:avLst/>
          </a:prstGeom>
        </p:spPr>
      </p:pic>
    </p:spTree>
    <p:extLst>
      <p:ext uri="{BB962C8B-B14F-4D97-AF65-F5344CB8AC3E}">
        <p14:creationId xmlns:p14="http://schemas.microsoft.com/office/powerpoint/2010/main" val="68998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b="1" dirty="0">
                <a:solidFill>
                  <a:srgbClr val="C00000"/>
                </a:solidFill>
              </a:rPr>
              <a:t>It’s me – hi!</a:t>
            </a:r>
          </a:p>
          <a:p>
            <a:r>
              <a:rPr lang="en-US" sz="2400" dirty="0"/>
              <a:t>IV approaches tell us about treatment effects for </a:t>
            </a:r>
            <a:r>
              <a:rPr lang="en-US" sz="2400" i="1" dirty="0"/>
              <a:t>compliers</a:t>
            </a:r>
            <a:endParaRPr lang="en-US" sz="2400" dirty="0"/>
          </a:p>
          <a:p>
            <a:pPr lvl="1"/>
            <a:r>
              <a:rPr lang="en-US" sz="2200" dirty="0"/>
              <a:t>Can we get them for other groups?</a:t>
            </a:r>
          </a:p>
        </p:txBody>
      </p:sp>
      <p:pic>
        <p:nvPicPr>
          <p:cNvPr id="22530" name="Picture 2" descr="Its Me Hi Im The Problem Its Me Taylor Swift GIF - Its me hi im the problem  its me Taylor swift Anti hero - Discover &amp; Share GIFs">
            <a:extLst>
              <a:ext uri="{FF2B5EF4-FFF2-40B4-BE49-F238E27FC236}">
                <a16:creationId xmlns:a16="http://schemas.microsoft.com/office/drawing/2014/main" id="{EACFE71C-FCA9-6990-5F1A-5AB6CDF7B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3600449"/>
            <a:ext cx="47434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17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Tree>
    <p:extLst>
      <p:ext uri="{BB962C8B-B14F-4D97-AF65-F5344CB8AC3E}">
        <p14:creationId xmlns:p14="http://schemas.microsoft.com/office/powerpoint/2010/main" val="1085678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
        <p:nvSpPr>
          <p:cNvPr id="8" name="TextBox 7">
            <a:extLst>
              <a:ext uri="{FF2B5EF4-FFF2-40B4-BE49-F238E27FC236}">
                <a16:creationId xmlns:a16="http://schemas.microsoft.com/office/drawing/2014/main" id="{B38B9B56-E9FD-F28F-8603-34F96C31837F}"/>
              </a:ext>
            </a:extLst>
          </p:cNvPr>
          <p:cNvSpPr txBox="1"/>
          <p:nvPr/>
        </p:nvSpPr>
        <p:spPr>
          <a:xfrm>
            <a:off x="2117026" y="5866185"/>
            <a:ext cx="397897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CA" dirty="0"/>
              <a:t>Policy induces new treatment entry</a:t>
            </a:r>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03EDF16-A396-8BA9-6702-10FB1040AF3D}"/>
              </a:ext>
            </a:extLst>
          </p:cNvPr>
          <p:cNvSpPr txBox="1"/>
          <p:nvPr/>
        </p:nvSpPr>
        <p:spPr>
          <a:xfrm>
            <a:off x="7557451" y="4668104"/>
            <a:ext cx="3618298" cy="646331"/>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CA" dirty="0"/>
              <a:t>Propensity scores for treatment </a:t>
            </a:r>
          </a:p>
          <a:p>
            <a:r>
              <a:rPr lang="en-CA" dirty="0"/>
              <a:t>given Z=0 and Z=1</a:t>
            </a:r>
          </a:p>
        </p:txBody>
      </p: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 name="Picture 2" descr="RStudio - RStudio">
            <a:extLst>
              <a:ext uri="{FF2B5EF4-FFF2-40B4-BE49-F238E27FC236}">
                <a16:creationId xmlns:a16="http://schemas.microsoft.com/office/drawing/2014/main" id="{5790EB6D-5820-B345-00EB-5E3C81135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3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200" dirty="0"/>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F3C5F207-279C-83A4-0ADF-E17F7FB28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96" y="1020762"/>
            <a:ext cx="8186530" cy="616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75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8595360" cy="2324099"/>
          </a:xfrm>
        </p:spPr>
        <p:txBody>
          <a:bodyPr>
            <a:normAutofit/>
          </a:bodyPr>
          <a:lstStyle/>
          <a:p>
            <a:endParaRPr lang="en-US" sz="2200" dirty="0"/>
          </a:p>
        </p:txBody>
      </p:sp>
      <p:pic>
        <p:nvPicPr>
          <p:cNvPr id="4" name="Picture 3">
            <a:extLst>
              <a:ext uri="{FF2B5EF4-FFF2-40B4-BE49-F238E27FC236}">
                <a16:creationId xmlns:a16="http://schemas.microsoft.com/office/drawing/2014/main" id="{5268F0A1-5F4F-C37A-CA24-423E9B413B84}"/>
              </a:ext>
            </a:extLst>
          </p:cNvPr>
          <p:cNvPicPr>
            <a:picLocks noChangeAspect="1"/>
          </p:cNvPicPr>
          <p:nvPr/>
        </p:nvPicPr>
        <p:blipFill>
          <a:blip r:embed="rId3"/>
          <a:stretch>
            <a:fillRect/>
          </a:stretch>
        </p:blipFill>
        <p:spPr>
          <a:xfrm>
            <a:off x="5619750" y="2952750"/>
            <a:ext cx="952500" cy="952500"/>
          </a:xfrm>
          <a:prstGeom prst="rect">
            <a:avLst/>
          </a:prstGeom>
        </p:spPr>
      </p:pic>
      <p:pic>
        <p:nvPicPr>
          <p:cNvPr id="6" name="Picture 5">
            <a:extLst>
              <a:ext uri="{FF2B5EF4-FFF2-40B4-BE49-F238E27FC236}">
                <a16:creationId xmlns:a16="http://schemas.microsoft.com/office/drawing/2014/main" id="{B2B24377-093F-5E40-C715-277B30F91569}"/>
              </a:ext>
            </a:extLst>
          </p:cNvPr>
          <p:cNvPicPr>
            <a:picLocks noChangeAspect="1"/>
          </p:cNvPicPr>
          <p:nvPr/>
        </p:nvPicPr>
        <p:blipFill>
          <a:blip r:embed="rId4"/>
          <a:stretch>
            <a:fillRect/>
          </a:stretch>
        </p:blipFill>
        <p:spPr>
          <a:xfrm>
            <a:off x="228600" y="152400"/>
            <a:ext cx="11246832" cy="6400800"/>
          </a:xfrm>
          <a:prstGeom prst="rect">
            <a:avLst/>
          </a:prstGeom>
        </p:spPr>
      </p:pic>
    </p:spTree>
    <p:extLst>
      <p:ext uri="{BB962C8B-B14F-4D97-AF65-F5344CB8AC3E}">
        <p14:creationId xmlns:p14="http://schemas.microsoft.com/office/powerpoint/2010/main" val="119125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1771"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2800" b="1" dirty="0">
                    <a:solidFill>
                      <a:schemeClr val="accent2">
                        <a:lumMod val="75000"/>
                      </a:schemeClr>
                    </a:solidFill>
                    <a:cs typeface="Times New Roman" panose="02020603050405020304" pitchFamily="18" charset="0"/>
                  </a:rPr>
                  <a:t>There’s </a:t>
                </a:r>
                <a:r>
                  <a:rPr lang="en-US" sz="2800" b="1" dirty="0">
                    <a:solidFill>
                      <a:srgbClr val="C00000"/>
                    </a:solidFill>
                    <a:cs typeface="Times New Roman" panose="02020603050405020304" pitchFamily="18" charset="0"/>
                  </a:rPr>
                  <a:t>a lot </a:t>
                </a:r>
                <a:r>
                  <a:rPr lang="en-US" sz="2800" dirty="0">
                    <a:cs typeface="Times New Roman" panose="02020603050405020304" pitchFamily="18" charset="0"/>
                  </a:rPr>
                  <a:t>(going on at the moment)</a:t>
                </a:r>
                <a:endParaRPr lang="en-US" sz="2800" b="1" dirty="0">
                  <a:cs typeface="Times New Roman" panose="02020603050405020304" pitchFamily="18" charset="0"/>
                </a:endParaRPr>
              </a:p>
              <a:p>
                <a:r>
                  <a:rPr lang="en-US" sz="2400" dirty="0">
                    <a:cs typeface="Times New Roman" panose="02020603050405020304" pitchFamily="18" charset="0"/>
                  </a:rPr>
                  <a:t>Same problems exist for count data as for </a:t>
                </a:r>
                <a:r>
                  <a:rPr lang="en-US" sz="2400" i="1" dirty="0">
                    <a:cs typeface="Times New Roman" panose="02020603050405020304" pitchFamily="18" charset="0"/>
                  </a:rPr>
                  <a:t>linear probability models</a:t>
                </a:r>
              </a:p>
              <a:p>
                <a:r>
                  <a:rPr lang="en-US" sz="2400" dirty="0">
                    <a:cs typeface="Times New Roman" panose="02020603050405020304" pitchFamily="18" charset="0"/>
                  </a:rPr>
                  <a:t>Can’t assume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is constant/linear over a wide range</a:t>
                </a: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1771" y="1066801"/>
                <a:ext cx="9984829" cy="5141388"/>
              </a:xfrm>
              <a:blipFill>
                <a:blip r:embed="rId3"/>
                <a:stretch>
                  <a:fillRect l="-1282" t="-1305"/>
                </a:stretch>
              </a:blipFill>
            </p:spPr>
            <p:txBody>
              <a:bodyPr/>
              <a:lstStyle/>
              <a:p>
                <a:r>
                  <a:rPr lang="en-US">
                    <a:noFill/>
                  </a:rPr>
                  <a:t> </a:t>
                </a:r>
              </a:p>
            </p:txBody>
          </p:sp>
        </mc:Fallback>
      </mc:AlternateContent>
    </p:spTree>
    <p:extLst>
      <p:ext uri="{BB962C8B-B14F-4D97-AF65-F5344CB8AC3E}">
        <p14:creationId xmlns:p14="http://schemas.microsoft.com/office/powerpoint/2010/main" val="4116879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What if your identification is threatened by omitted variables that you simply can’t control for? </a:t>
            </a:r>
          </a:p>
        </p:txBody>
      </p:sp>
      <p:pic>
        <p:nvPicPr>
          <p:cNvPr id="15362" name="Picture 2" descr="Stream Taylor Swift - I Forgot That You Existed (Wine Remix) by confetti |  Listen online for free on SoundCloud">
            <a:extLst>
              <a:ext uri="{FF2B5EF4-FFF2-40B4-BE49-F238E27FC236}">
                <a16:creationId xmlns:a16="http://schemas.microsoft.com/office/drawing/2014/main" id="{3920D2C6-3DD3-5550-C217-23C41335E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291" y="1758109"/>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461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D9916-B7AF-B2D9-7EBA-506A8E0EC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657E36-564F-D03B-7C5C-FF540DBF6B8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C0B388-AF05-3961-CE1B-0C4FAE3457EC}"/>
              </a:ext>
            </a:extLst>
          </p:cNvPr>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256ED45F-1550-7B6A-5F0E-DB1A028C3E48}"/>
              </a:ext>
            </a:extLst>
          </p:cNvPr>
          <p:cNvPicPr>
            <a:picLocks noChangeAspect="1"/>
          </p:cNvPicPr>
          <p:nvPr/>
        </p:nvPicPr>
        <p:blipFill>
          <a:blip r:embed="rId3"/>
          <a:stretch>
            <a:fillRect/>
          </a:stretch>
        </p:blipFill>
        <p:spPr>
          <a:xfrm>
            <a:off x="1035457" y="2711965"/>
            <a:ext cx="9437914" cy="3836947"/>
          </a:xfrm>
          <a:prstGeom prst="rect">
            <a:avLst/>
          </a:prstGeom>
        </p:spPr>
      </p:pic>
    </p:spTree>
    <p:extLst>
      <p:ext uri="{BB962C8B-B14F-4D97-AF65-F5344CB8AC3E}">
        <p14:creationId xmlns:p14="http://schemas.microsoft.com/office/powerpoint/2010/main" val="4155277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fontScale="92500" lnSpcReduction="10000"/>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pPr marL="457200" indent="-457200">
                  <a:buAutoNum type="arabicPeriod"/>
                </a:pPr>
                <a:r>
                  <a:rPr lang="en-US" sz="2400" dirty="0">
                    <a:cs typeface="Times New Roman" panose="02020603050405020304" pitchFamily="18" charset="0"/>
                  </a:rPr>
                  <a:t>Based on the formula for OVB</a:t>
                </a:r>
              </a:p>
              <a:p>
                <a:pPr marL="457200" indent="-457200">
                  <a:buAutoNum type="arabicPeriod"/>
                </a:pPr>
                <a:r>
                  <a:rPr lang="en-US" sz="2400" dirty="0">
                    <a:cs typeface="Times New Roman" panose="02020603050405020304" pitchFamily="18" charset="0"/>
                  </a:rPr>
                  <a:t>If we assume (1) selection on unobserved variables is equal to selection on observed variables and (2) under the null of no treatment effect. </a:t>
                </a:r>
              </a:p>
              <a:p>
                <a:pPr marL="457200" indent="-457200">
                  <a:buAutoNum type="arabicPeriod"/>
                </a:pPr>
                <a:r>
                  <a:rPr lang="en-US" sz="2400" dirty="0">
                    <a:cs typeface="Times New Roman" panose="02020603050405020304" pitchFamily="18" charset="0"/>
                  </a:rPr>
                  <a:t>Then we can calculate bounds for how much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might move if we include additional unobserved variation. </a:t>
                </a:r>
              </a:p>
              <a:p>
                <a:pPr marL="457200" indent="-457200">
                  <a:buAutoNum type="arabicPeriod"/>
                </a:pPr>
                <a:r>
                  <a:rPr lang="en-US" sz="2400" dirty="0">
                    <a:cs typeface="Times New Roman" panose="02020603050405020304" pitchFamily="18" charset="0"/>
                  </a:rPr>
                  <a:t>By then comparing the magnitude of the bias to the size of the initial treatment effect estimate, one can infer how selection on unobserved variables must compare to selection on observed variables in order to fully explain the initial treatment effect estimate.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355" t="-1779" r="-1066"/>
                </a:stretch>
              </a:blipFill>
            </p:spPr>
            <p:txBody>
              <a:bodyPr/>
              <a:lstStyle/>
              <a:p>
                <a:r>
                  <a:rPr lang="en-US">
                    <a:noFill/>
                  </a:rPr>
                  <a:t> </a:t>
                </a:r>
              </a:p>
            </p:txBody>
          </p:sp>
        </mc:Fallback>
      </mc:AlternateContent>
    </p:spTree>
    <p:extLst>
      <p:ext uri="{BB962C8B-B14F-4D97-AF65-F5344CB8AC3E}">
        <p14:creationId xmlns:p14="http://schemas.microsoft.com/office/powerpoint/2010/main" val="2011073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12F7-36B6-AFCE-93D0-D9C0A0734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339E-70E0-BDE2-2699-2F58F997DBB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final approach: build out a structural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BC4AB-B31C-F1DF-92D3-C9DC71B3EF4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r>
                  <a:rPr lang="en-US" sz="2400" dirty="0">
                    <a:cs typeface="Times New Roman" panose="02020603050405020304" pitchFamily="18" charset="0"/>
                  </a:rPr>
                  <a:t>Others: search, auctions, etc. </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3EBC4AB-B31C-F1DF-92D3-C9DC71B3EF4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11981"/>
                </a:stretch>
              </a:blipFill>
            </p:spPr>
            <p:txBody>
              <a:bodyPr/>
              <a:lstStyle/>
              <a:p>
                <a:r>
                  <a:rPr lang="en-US">
                    <a:noFill/>
                  </a:rPr>
                  <a:t> </a:t>
                </a:r>
              </a:p>
            </p:txBody>
          </p:sp>
        </mc:Fallback>
      </mc:AlternateContent>
    </p:spTree>
    <p:extLst>
      <p:ext uri="{BB962C8B-B14F-4D97-AF65-F5344CB8AC3E}">
        <p14:creationId xmlns:p14="http://schemas.microsoft.com/office/powerpoint/2010/main" val="2375673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green forest">
            <a:extLst>
              <a:ext uri="{FF2B5EF4-FFF2-40B4-BE49-F238E27FC236}">
                <a16:creationId xmlns:a16="http://schemas.microsoft.com/office/drawing/2014/main" id="{2E027387-F975-EF67-BEEC-4978678E2A43}"/>
              </a:ext>
            </a:extLst>
          </p:cNvPr>
          <p:cNvPicPr>
            <a:picLocks noChangeAspect="1"/>
          </p:cNvPicPr>
          <p:nvPr/>
        </p:nvPicPr>
        <p:blipFill>
          <a:blip r:embed="rId2">
            <a:alphaModFix amt="40000"/>
          </a:blip>
          <a:srcRect t="8782" b="6948"/>
          <a:stretch/>
        </p:blipFill>
        <p:spPr>
          <a:xfrm>
            <a:off x="20" y="-2"/>
            <a:ext cx="12191980" cy="6858000"/>
          </a:xfrm>
          <a:prstGeom prst="rect">
            <a:avLst/>
          </a:prstGeom>
        </p:spPr>
      </p:pic>
      <p:sp>
        <p:nvSpPr>
          <p:cNvPr id="2" name="Title 1">
            <a:extLst>
              <a:ext uri="{FF2B5EF4-FFF2-40B4-BE49-F238E27FC236}">
                <a16:creationId xmlns:a16="http://schemas.microsoft.com/office/drawing/2014/main" id="{4B57E3CB-3DD4-4BB2-701C-FBF8C0DCC763}"/>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latin typeface="+mj-lt"/>
              </a:rPr>
              <a:t>Are we out of the woods yet?</a:t>
            </a:r>
          </a:p>
        </p:txBody>
      </p:sp>
    </p:spTree>
    <p:extLst>
      <p:ext uri="{BB962C8B-B14F-4D97-AF65-F5344CB8AC3E}">
        <p14:creationId xmlns:p14="http://schemas.microsoft.com/office/powerpoint/2010/main" val="4288007637"/>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1805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914A-3DB4-F150-17F2-7AEAB455E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468D0-F803-6CE8-BC20-31CA80D95EDC}"/>
              </a:ext>
            </a:extLst>
          </p:cNvPr>
          <p:cNvSpPr>
            <a:spLocks noGrp="1"/>
          </p:cNvSpPr>
          <p:nvPr>
            <p:ph type="ctrTitle"/>
          </p:nvPr>
        </p:nvSpPr>
        <p:spPr>
          <a:xfrm>
            <a:off x="1261872" y="758952"/>
            <a:ext cx="10549128" cy="4041648"/>
          </a:xfrm>
        </p:spPr>
        <p:txBody>
          <a:bodyPr/>
          <a:lstStyle/>
          <a:p>
            <a:r>
              <a:rPr lang="en-US" dirty="0"/>
              <a:t>Hurdle Models</a:t>
            </a:r>
          </a:p>
        </p:txBody>
      </p:sp>
      <p:sp>
        <p:nvSpPr>
          <p:cNvPr id="3" name="Subtitle 2">
            <a:extLst>
              <a:ext uri="{FF2B5EF4-FFF2-40B4-BE49-F238E27FC236}">
                <a16:creationId xmlns:a16="http://schemas.microsoft.com/office/drawing/2014/main" id="{FD0028BD-652B-5DE8-0E29-DEA3544A6B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8185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4281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r>
              <a:rPr lang="en-US" sz="2400" dirty="0">
                <a:cs typeface="Times New Roman" panose="02020603050405020304" pitchFamily="18" charset="0"/>
              </a:rPr>
              <a:t>Can model these separately with a </a:t>
            </a:r>
            <a:r>
              <a:rPr lang="en-US" sz="2400" b="1" dirty="0">
                <a:cs typeface="Times New Roman" panose="02020603050405020304" pitchFamily="18" charset="0"/>
              </a:rPr>
              <a:t>hurdle model</a:t>
            </a:r>
            <a:r>
              <a:rPr lang="en-US" sz="2400" dirty="0">
                <a:cs typeface="Times New Roman" panose="02020603050405020304" pitchFamily="18" charset="0"/>
              </a:rPr>
              <a:t>, which has 2 steps: </a:t>
            </a:r>
          </a:p>
          <a:p>
            <a:pPr marL="617220" lvl="1" indent="-342900">
              <a:buFont typeface="+mj-lt"/>
              <a:buAutoNum type="arabicPeriod"/>
            </a:pPr>
            <a:r>
              <a:rPr lang="en-US" sz="2400" b="1" dirty="0">
                <a:cs typeface="Times New Roman" panose="02020603050405020304" pitchFamily="18" charset="0"/>
              </a:rPr>
              <a:t>Participation decision: </a:t>
            </a:r>
            <a:r>
              <a:rPr lang="en-US" sz="2400" dirty="0">
                <a:cs typeface="Times New Roman" panose="02020603050405020304" pitchFamily="18" charset="0"/>
              </a:rPr>
              <a:t>whether number of visits will be positive or 0. </a:t>
            </a:r>
          </a:p>
          <a:p>
            <a:pPr marL="617220" lvl="1" indent="-342900">
              <a:buFont typeface="+mj-lt"/>
              <a:buAutoNum type="arabicPeriod"/>
            </a:pPr>
            <a:r>
              <a:rPr lang="en-US" sz="2400" b="1" dirty="0">
                <a:cs typeface="Times New Roman" panose="02020603050405020304" pitchFamily="18" charset="0"/>
              </a:rPr>
              <a:t>Amount decision: </a:t>
            </a:r>
            <a:r>
              <a:rPr lang="en-US" sz="2400" dirty="0">
                <a:cs typeface="Times New Roman" panose="02020603050405020304" pitchFamily="18" charset="0"/>
              </a:rPr>
              <a:t>how many visits take place once hurdle is crossed?</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1582480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r>
                  <a:rPr lang="en-US" sz="2400" b="1" i="1" dirty="0">
                    <a:cs typeface="Times New Roman" panose="02020603050405020304" pitchFamily="18" charset="0"/>
                  </a:rPr>
                  <a:t> </a:t>
                </a:r>
                <a:endParaRPr lang="en-US" sz="2400" i="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204770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32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When an event is relatively rare (counts are small), data tend to be far from </a:t>
            </a:r>
            <a:r>
              <a:rPr lang="en-US" sz="2400" u="sng" dirty="0">
                <a:cs typeface="Times New Roman" panose="02020603050405020304" pitchFamily="18" charset="0"/>
              </a:rPr>
              <a:t>normally distributed</a:t>
            </a:r>
          </a:p>
          <a:p>
            <a:pPr lvl="1"/>
            <a:r>
              <a:rPr lang="en-US" sz="2400" dirty="0">
                <a:cs typeface="Times New Roman" panose="02020603050405020304" pitchFamily="18" charset="0"/>
              </a:rPr>
              <a:t>We use </a:t>
            </a:r>
            <a:r>
              <a:rPr lang="en-US" sz="2400" b="1" dirty="0">
                <a:solidFill>
                  <a:schemeClr val="accent2">
                    <a:lumMod val="75000"/>
                  </a:schemeClr>
                </a:solidFill>
                <a:cs typeface="Times New Roman" panose="02020603050405020304" pitchFamily="18" charset="0"/>
              </a:rPr>
              <a:t>Poisson regression </a:t>
            </a:r>
            <a:r>
              <a:rPr lang="en-US" sz="2400" dirty="0">
                <a:cs typeface="Times New Roman" panose="02020603050405020304" pitchFamily="18" charset="0"/>
              </a:rPr>
              <a:t>to handle this</a:t>
            </a:r>
          </a:p>
        </p:txBody>
      </p:sp>
    </p:spTree>
    <p:extLst>
      <p:ext uri="{BB962C8B-B14F-4D97-AF65-F5344CB8AC3E}">
        <p14:creationId xmlns:p14="http://schemas.microsoft.com/office/powerpoint/2010/main" val="35338421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332057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a:p>
                <a:pPr marL="0" indent="0" algn="ctr">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r>
                      <a:rPr lang="en-CA" sz="2400" b="0" i="1" smtClean="0">
                        <a:latin typeface="Cambria Math" panose="02040503050406030204" pitchFamily="18" charset="0"/>
                        <a:cs typeface="Times New Roman" panose="02020603050405020304" pitchFamily="18" charset="0"/>
                      </a:rPr>
                      <m:t>=</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=1</m:t>
                            </m:r>
                          </m:e>
                        </m:d>
                      </m:e>
                    </m:func>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
        <p:nvSpPr>
          <p:cNvPr id="4" name="Left Brace 3">
            <a:extLst>
              <a:ext uri="{FF2B5EF4-FFF2-40B4-BE49-F238E27FC236}">
                <a16:creationId xmlns:a16="http://schemas.microsoft.com/office/drawing/2014/main" id="{3A6DF15E-E26D-DB5D-FC7B-D13F654CABBE}"/>
              </a:ext>
            </a:extLst>
          </p:cNvPr>
          <p:cNvSpPr/>
          <p:nvPr/>
        </p:nvSpPr>
        <p:spPr>
          <a:xfrm rot="16200000">
            <a:off x="5659164" y="4476750"/>
            <a:ext cx="495300" cy="1447800"/>
          </a:xfrm>
          <a:prstGeom prst="leftBrace">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53FFAE47-74BE-CBC0-0124-22BF5A09ED9A}"/>
              </a:ext>
            </a:extLst>
          </p:cNvPr>
          <p:cNvSpPr/>
          <p:nvPr/>
        </p:nvSpPr>
        <p:spPr>
          <a:xfrm rot="16200000">
            <a:off x="6908182" y="4584081"/>
            <a:ext cx="495300" cy="928337"/>
          </a:xfrm>
          <a:prstGeom prst="leftBrace">
            <a:avLst/>
          </a:prstGeom>
          <a:no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45ADF6D2-E11A-7929-A0FD-19ED9F7D5914}"/>
              </a:ext>
            </a:extLst>
          </p:cNvPr>
          <p:cNvSpPr txBox="1"/>
          <p:nvPr/>
        </p:nvSpPr>
        <p:spPr>
          <a:xfrm>
            <a:off x="4724400" y="5486400"/>
            <a:ext cx="1828800" cy="646331"/>
          </a:xfrm>
          <a:prstGeom prst="rect">
            <a:avLst/>
          </a:prstGeom>
          <a:solidFill>
            <a:schemeClr val="accent3">
              <a:lumMod val="75000"/>
            </a:schemeClr>
          </a:solidFill>
        </p:spPr>
        <p:txBody>
          <a:bodyPr wrap="square" rtlCol="0">
            <a:spAutoFit/>
          </a:bodyPr>
          <a:lstStyle/>
          <a:p>
            <a:r>
              <a:rPr lang="en-CA" b="1" dirty="0">
                <a:solidFill>
                  <a:schemeClr val="bg1"/>
                </a:solidFill>
              </a:rPr>
              <a:t>Participation decision</a:t>
            </a:r>
          </a:p>
        </p:txBody>
      </p:sp>
      <p:sp>
        <p:nvSpPr>
          <p:cNvPr id="7" name="TextBox 6">
            <a:extLst>
              <a:ext uri="{FF2B5EF4-FFF2-40B4-BE49-F238E27FC236}">
                <a16:creationId xmlns:a16="http://schemas.microsoft.com/office/drawing/2014/main" id="{A94BCFC5-CF47-A615-ECAE-37AF48E79AE1}"/>
              </a:ext>
            </a:extLst>
          </p:cNvPr>
          <p:cNvSpPr txBox="1"/>
          <p:nvPr/>
        </p:nvSpPr>
        <p:spPr>
          <a:xfrm>
            <a:off x="6691663" y="5364314"/>
            <a:ext cx="1233137" cy="646331"/>
          </a:xfrm>
          <a:prstGeom prst="rect">
            <a:avLst/>
          </a:prstGeom>
          <a:solidFill>
            <a:schemeClr val="accent2">
              <a:lumMod val="75000"/>
            </a:schemeClr>
          </a:solidFill>
        </p:spPr>
        <p:txBody>
          <a:bodyPr wrap="square" rtlCol="0">
            <a:spAutoFit/>
          </a:bodyPr>
          <a:lstStyle/>
          <a:p>
            <a:r>
              <a:rPr lang="en-CA" b="1" dirty="0">
                <a:solidFill>
                  <a:schemeClr val="bg1"/>
                </a:solidFill>
              </a:rPr>
              <a:t>Amount decision</a:t>
            </a:r>
          </a:p>
        </p:txBody>
      </p:sp>
    </p:spTree>
    <p:extLst>
      <p:ext uri="{BB962C8B-B14F-4D97-AF65-F5344CB8AC3E}">
        <p14:creationId xmlns:p14="http://schemas.microsoft.com/office/powerpoint/2010/main" val="1451765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Practice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dirty="0">
                    <a:cs typeface="Times New Roman" panose="02020603050405020304" pitchFamily="18" charset="0"/>
                  </a:rPr>
                  <a:t>Step 1: Prediction of “hurdle jumping” </a:t>
                </a:r>
              </a:p>
              <a:p>
                <a:pPr lvl="1"/>
                <a:r>
                  <a:rPr lang="en-US" sz="2400" dirty="0">
                    <a:cs typeface="Times New Roman" panose="02020603050405020304" pitchFamily="18" charset="0"/>
                  </a:rPr>
                  <a:t>E.g., logit or </a:t>
                </a:r>
                <a:r>
                  <a:rPr lang="en-US" sz="2400" dirty="0" err="1">
                    <a:cs typeface="Times New Roman" panose="02020603050405020304" pitchFamily="18" charset="0"/>
                  </a:rPr>
                  <a:t>probit</a:t>
                </a:r>
                <a:r>
                  <a:rPr lang="en-US" sz="2400" dirty="0">
                    <a:cs typeface="Times New Roman" panose="02020603050405020304" pitchFamily="18" charset="0"/>
                  </a:rPr>
                  <a:t>, where outcome is </a:t>
                </a:r>
                <a:r>
                  <a:rPr lang="en-US" sz="2400" b="1" dirty="0">
                    <a:cs typeface="Times New Roman" panose="02020603050405020304" pitchFamily="18" charset="0"/>
                  </a:rPr>
                  <a:t>1</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𝑣𝑖𝑠𝑖𝑡𝑠</m:t>
                    </m:r>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=0</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num>
                        <m:den>
                          <m:r>
                            <a:rPr lang="en-CA" sz="2400" b="0" i="1" smtClean="0">
                              <a:latin typeface="Cambria Math" panose="02040503050406030204" pitchFamily="18" charset="0"/>
                              <a:cs typeface="Times New Roman" panose="02020603050405020304" pitchFamily="18" charset="0"/>
                            </a:rPr>
                            <m:t>1+</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den>
                      </m:f>
                      <m:r>
                        <a:rPr lang="en-CA" sz="2400" b="0" i="1" smtClean="0">
                          <a:latin typeface="Cambria Math" panose="02040503050406030204" pitchFamily="18" charset="0"/>
                          <a:cs typeface="Times New Roman" panose="02020603050405020304" pitchFamily="18" charset="0"/>
                        </a:rPr>
                        <m:t>=</m:t>
                      </m:r>
                      <m:acc>
                        <m:accPr>
                          <m:chr m:val="̂"/>
                          <m:ctrlPr>
                            <a:rPr lang="en-CA" sz="2400" b="0" i="1" smtClean="0">
                              <a:latin typeface="Cambria Math" panose="02040503050406030204" pitchFamily="18" charset="0"/>
                              <a:cs typeface="Times New Roman" panose="02020603050405020304" pitchFamily="18" charset="0"/>
                            </a:rPr>
                          </m:ctrlPr>
                        </m:acc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e>
                      </m:acc>
                    </m:oMath>
                  </m:oMathPara>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Step 2: Model for number of occurrences given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lvl="1"/>
                <a:r>
                  <a:rPr lang="en-US" sz="2400" dirty="0">
                    <a:cs typeface="Times New Roman" panose="02020603050405020304" pitchFamily="18" charset="0"/>
                  </a:rPr>
                  <a:t>E.g., a zero-truncated Poisson model</a:t>
                </a: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r>
                                <a:rPr lang="en-CA" sz="2400" b="0" i="1" smtClean="0">
                                  <a:latin typeface="Cambria Math" panose="02040503050406030204" pitchFamily="18" charset="0"/>
                                  <a:cs typeface="Times New Roman" panose="02020603050405020304" pitchFamily="18" charset="0"/>
                                </a:rPr>
                                <m:t>𝑋</m:t>
                              </m:r>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e>
                          </m:func>
                        </m:num>
                        <m:den>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e>
                                <m:e>
                                  <m:r>
                                    <a:rPr lang="en-CA" sz="2400" b="0" i="1" smtClean="0">
                                      <a:latin typeface="Cambria Math" panose="02040503050406030204" pitchFamily="18" charset="0"/>
                                      <a:cs typeface="Times New Roman" panose="02020603050405020304" pitchFamily="18" charset="0"/>
                                    </a:rPr>
                                    <m:t>𝑋</m:t>
                                  </m:r>
                                </m:e>
                              </m:d>
                            </m:e>
                          </m:func>
                        </m:den>
                      </m:f>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sSup>
                            <m:sSupPr>
                              <m:ctrlPr>
                                <a:rPr lang="en-CA" sz="2400" b="0" i="1" smtClean="0">
                                  <a:latin typeface="Cambria Math" panose="02040503050406030204" pitchFamily="18" charset="0"/>
                                  <a:cs typeface="Times New Roman" panose="02020603050405020304" pitchFamily="18" charset="0"/>
                                </a:rPr>
                              </m:ctrlPr>
                            </m:sSupPr>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e>
                                  </m:d>
                                </m:e>
                              </m:func>
                            </m:e>
                            <m:sup>
                              <m:r>
                                <a:rPr lang="en-CA" sz="2400" b="0" i="1" smtClean="0">
                                  <a:latin typeface="Cambria Math" panose="02040503050406030204" pitchFamily="18" charset="0"/>
                                  <a:cs typeface="Times New Roman" panose="02020603050405020304" pitchFamily="18" charset="0"/>
                                </a:rPr>
                                <m:t>𝑗</m:t>
                              </m:r>
                            </m:sup>
                          </m:sSup>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𝑒</m:t>
                              </m:r>
                            </m:e>
                            <m: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sup>
                          </m:sSup>
                        </m:num>
                        <m:den>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d>
                            <m:dPr>
                              <m:ctrlPr>
                                <a:rPr lang="en-CA" sz="2400" b="1" i="1" smtClean="0">
                                  <a:latin typeface="Cambria Math" panose="02040503050406030204" pitchFamily="18" charset="0"/>
                                  <a:cs typeface="Times New Roman" panose="02020603050405020304" pitchFamily="18" charset="0"/>
                                </a:rPr>
                              </m:ctrlPr>
                            </m:dPr>
                            <m:e>
                              <m:r>
                                <a:rPr lang="en-CA" sz="2400" b="1" i="1" smtClean="0">
                                  <a:latin typeface="Cambria Math" panose="02040503050406030204" pitchFamily="18" charset="0"/>
                                  <a:cs typeface="Times New Roman" panose="02020603050405020304" pitchFamily="18" charset="0"/>
                                </a:rPr>
                                <m:t>𝟏</m:t>
                              </m:r>
                              <m:r>
                                <a:rPr lang="en-CA" sz="2400" b="1" i="1" smtClean="0">
                                  <a:latin typeface="Cambria Math" panose="02040503050406030204" pitchFamily="18" charset="0"/>
                                  <a:cs typeface="Times New Roman" panose="02020603050405020304" pitchFamily="18" charset="0"/>
                                </a:rPr>
                                <m:t>−</m:t>
                              </m:r>
                              <m:sSup>
                                <m:sSupPr>
                                  <m:ctrlPr>
                                    <a:rPr lang="en-CA" sz="2400" b="1" i="1" smtClean="0">
                                      <a:latin typeface="Cambria Math" panose="02040503050406030204" pitchFamily="18" charset="0"/>
                                      <a:cs typeface="Times New Roman" panose="02020603050405020304" pitchFamily="18" charset="0"/>
                                    </a:rPr>
                                  </m:ctrlPr>
                                </m:sSupPr>
                                <m:e>
                                  <m:r>
                                    <a:rPr lang="en-CA" sz="2400" b="1" i="1" smtClean="0">
                                      <a:latin typeface="Cambria Math" panose="02040503050406030204" pitchFamily="18" charset="0"/>
                                      <a:cs typeface="Times New Roman" panose="02020603050405020304" pitchFamily="18" charset="0"/>
                                    </a:rPr>
                                    <m:t>𝒆</m:t>
                                  </m:r>
                                </m:e>
                                <m:sup>
                                  <m:r>
                                    <a:rPr lang="en-CA" sz="2400" b="1" i="1" smtClean="0">
                                      <a:latin typeface="Cambria Math" panose="02040503050406030204" pitchFamily="18" charset="0"/>
                                      <a:cs typeface="Times New Roman" panose="02020603050405020304" pitchFamily="18" charset="0"/>
                                    </a:rPr>
                                    <m:t>−</m:t>
                                  </m:r>
                                  <m:r>
                                    <a:rPr lang="en-CA" sz="2400" b="1" i="1" smtClean="0">
                                      <a:latin typeface="Cambria Math" panose="02040503050406030204" pitchFamily="18" charset="0"/>
                                      <a:cs typeface="Times New Roman" panose="02020603050405020304" pitchFamily="18" charset="0"/>
                                    </a:rPr>
                                    <m:t>𝑿</m:t>
                                  </m:r>
                                  <m:r>
                                    <a:rPr lang="en-CA" sz="2400" b="1" i="1" smtClean="0">
                                      <a:latin typeface="Cambria Math" panose="02040503050406030204" pitchFamily="18" charset="0"/>
                                      <a:cs typeface="Times New Roman" panose="02020603050405020304" pitchFamily="18" charset="0"/>
                                    </a:rPr>
                                    <m:t>𝜷</m:t>
                                  </m:r>
                                </m:sup>
                              </m:sSup>
                            </m:e>
                          </m:d>
                        </m:den>
                      </m:f>
                    </m:oMath>
                  </m:oMathPara>
                </a14:m>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Things to Note: </a:t>
                </a:r>
              </a:p>
              <a:p>
                <a:r>
                  <a:rPr lang="en-US" sz="2400" dirty="0">
                    <a:cs typeface="Times New Roman" panose="02020603050405020304" pitchFamily="18" charset="0"/>
                  </a:rPr>
                  <a:t>Two separate models </a:t>
                </a:r>
              </a:p>
              <a:p>
                <a:r>
                  <a:rPr lang="en-US" sz="2400" dirty="0">
                    <a:cs typeface="Times New Roman" panose="02020603050405020304" pitchFamily="18" charset="0"/>
                  </a:rPr>
                  <a:t>How to link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𝜋</m:t>
                        </m:r>
                      </m:e>
                    </m:acc>
                  </m:oMath>
                </a14:m>
                <a:r>
                  <a:rPr lang="en-US" sz="2400" dirty="0">
                    <a:cs typeface="Times New Roman" panose="02020603050405020304" pitchFamily="18" charset="0"/>
                  </a:rPr>
                  <a:t> and “crossing the hurdle”?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pic>
        <p:nvPicPr>
          <p:cNvPr id="53" name="Picture 2" descr="RStudio - RStudio">
            <a:extLst>
              <a:ext uri="{FF2B5EF4-FFF2-40B4-BE49-F238E27FC236}">
                <a16:creationId xmlns:a16="http://schemas.microsoft.com/office/drawing/2014/main" id="{84471D8C-5535-F223-D170-54B0E2B5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29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Is a Hurdle Model Appropriate?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Hurdle models are great if there really are two processes in your data</a:t>
            </a:r>
          </a:p>
          <a:p>
            <a:pPr lvl="1"/>
            <a:r>
              <a:rPr lang="en-US" sz="2400" dirty="0">
                <a:cs typeface="Times New Roman" panose="02020603050405020304" pitchFamily="18" charset="0"/>
              </a:rPr>
              <a:t>If the decisions driving one DGP are different from another</a:t>
            </a:r>
          </a:p>
          <a:p>
            <a:pPr lvl="1"/>
            <a:r>
              <a:rPr lang="en-US" sz="2400" dirty="0">
                <a:cs typeface="Times New Roman" panose="02020603050405020304" pitchFamily="18" charset="0"/>
              </a:rPr>
              <a:t>Applications to behavioral econ galore!</a:t>
            </a:r>
          </a:p>
          <a:p>
            <a:r>
              <a:rPr lang="en-US" sz="2400" dirty="0">
                <a:cs typeface="Times New Roman" panose="02020603050405020304" pitchFamily="18" charset="0"/>
              </a:rPr>
              <a:t>But hurdle models can’t help you if your problem isn’t a separate DGP: </a:t>
            </a:r>
          </a:p>
          <a:p>
            <a:pPr lvl="1"/>
            <a:r>
              <a:rPr lang="en-US" sz="2400" dirty="0">
                <a:cs typeface="Times New Roman" panose="02020603050405020304" pitchFamily="18" charset="0"/>
              </a:rPr>
              <a:t>Selection (we don’t observe data for some people for some reason)</a:t>
            </a:r>
          </a:p>
          <a:p>
            <a:pPr lvl="1"/>
            <a:r>
              <a:rPr lang="en-US" sz="2400" dirty="0">
                <a:cs typeface="Times New Roman" panose="02020603050405020304" pitchFamily="18" charset="0"/>
              </a:rPr>
              <a:t>Data are censored/error in measurement</a:t>
            </a:r>
          </a:p>
          <a:p>
            <a:pPr lvl="1"/>
            <a:r>
              <a:rPr lang="en-US" sz="2400" dirty="0">
                <a:cs typeface="Times New Roman" panose="02020603050405020304" pitchFamily="18" charset="0"/>
              </a:rPr>
              <a:t>Any reason the 0s in your data aren’t actually 0s</a:t>
            </a:r>
          </a:p>
          <a:p>
            <a:r>
              <a:rPr lang="en-US" sz="2400" dirty="0">
                <a:cs typeface="Times New Roman" panose="02020603050405020304" pitchFamily="18" charset="0"/>
              </a:rPr>
              <a:t>In these cases, a two-part model will be </a:t>
            </a:r>
            <a:r>
              <a:rPr lang="en-US" sz="2400" b="1" dirty="0">
                <a:cs typeface="Times New Roman" panose="02020603050405020304" pitchFamily="18" charset="0"/>
              </a:rPr>
              <a:t>biased</a:t>
            </a:r>
            <a:endParaRPr lang="en-US" sz="2400" dirty="0">
              <a:cs typeface="Times New Roman" panose="02020603050405020304" pitchFamily="18" charset="0"/>
            </a:endParaRPr>
          </a:p>
          <a:p>
            <a:r>
              <a:rPr lang="en-US" sz="2400" dirty="0">
                <a:cs typeface="Times New Roman" panose="02020603050405020304" pitchFamily="18" charset="0"/>
              </a:rPr>
              <a:t>These issues are addressed another way: </a:t>
            </a:r>
            <a:r>
              <a:rPr lang="en-US" sz="2400" spc="-9" dirty="0">
                <a:latin typeface="Times New Roman"/>
                <a:cs typeface="Times New Roman"/>
              </a:rPr>
              <a:t>a</a:t>
            </a:r>
            <a:r>
              <a:rPr lang="en-US" sz="2400" spc="-4" dirty="0">
                <a:latin typeface="Times New Roman"/>
                <a:cs typeface="Times New Roman"/>
              </a:rPr>
              <a:t> t</a:t>
            </a:r>
            <a:r>
              <a:rPr lang="en-US" sz="2400" spc="-18" dirty="0">
                <a:latin typeface="Times New Roman"/>
                <a:cs typeface="Times New Roman"/>
              </a:rPr>
              <a:t>ec</a:t>
            </a:r>
            <a:r>
              <a:rPr lang="en-US" sz="2400" spc="18" dirty="0">
                <a:latin typeface="Times New Roman"/>
                <a:cs typeface="Times New Roman"/>
              </a:rPr>
              <a:t>h</a:t>
            </a:r>
            <a:r>
              <a:rPr lang="en-US" sz="2400" dirty="0">
                <a:latin typeface="Times New Roman"/>
                <a:cs typeface="Times New Roman"/>
              </a:rPr>
              <a:t>n</a:t>
            </a:r>
            <a:r>
              <a:rPr lang="en-US" sz="2400" spc="-4" dirty="0">
                <a:latin typeface="Times New Roman"/>
                <a:cs typeface="Times New Roman"/>
              </a:rPr>
              <a:t>i</a:t>
            </a:r>
            <a:r>
              <a:rPr lang="en-US" sz="2400" dirty="0">
                <a:latin typeface="Times New Roman"/>
                <a:cs typeface="Times New Roman"/>
              </a:rPr>
              <a:t>qu</a:t>
            </a:r>
            <a:r>
              <a:rPr lang="en-US" sz="2400" spc="-9" dirty="0">
                <a:latin typeface="Times New Roman"/>
                <a:cs typeface="Times New Roman"/>
              </a:rPr>
              <a:t>e</a:t>
            </a:r>
            <a:r>
              <a:rPr lang="en-US" sz="2400" spc="-40" dirty="0">
                <a:latin typeface="Times New Roman"/>
                <a:cs typeface="Times New Roman"/>
              </a:rPr>
              <a:t> </a:t>
            </a:r>
            <a:r>
              <a:rPr lang="en-US" sz="2400" dirty="0">
                <a:latin typeface="Times New Roman"/>
                <a:cs typeface="Times New Roman"/>
              </a:rPr>
              <a:t>c</a:t>
            </a:r>
            <a:r>
              <a:rPr lang="en-US" sz="2400" spc="-18" dirty="0">
                <a:latin typeface="Times New Roman"/>
                <a:cs typeface="Times New Roman"/>
              </a:rPr>
              <a:t>a</a:t>
            </a:r>
            <a:r>
              <a:rPr lang="en-US" sz="2400" spc="-22" dirty="0">
                <a:latin typeface="Times New Roman"/>
                <a:cs typeface="Times New Roman"/>
              </a:rPr>
              <a:t>l</a:t>
            </a:r>
            <a:r>
              <a:rPr lang="en-US" sz="2400" spc="-4" dirty="0">
                <a:latin typeface="Times New Roman"/>
                <a:cs typeface="Times New Roman"/>
              </a:rPr>
              <a:t>l</a:t>
            </a:r>
            <a:r>
              <a:rPr lang="en-US" sz="2400" spc="-18" dirty="0">
                <a:latin typeface="Times New Roman"/>
                <a:cs typeface="Times New Roman"/>
              </a:rPr>
              <a:t>e</a:t>
            </a:r>
            <a:r>
              <a:rPr lang="en-US" sz="2400" dirty="0">
                <a:latin typeface="Times New Roman"/>
                <a:cs typeface="Times New Roman"/>
              </a:rPr>
              <a:t>d </a:t>
            </a:r>
            <a:r>
              <a:rPr lang="en-US" sz="2400" spc="93" dirty="0" err="1">
                <a:latin typeface="Times New Roman"/>
                <a:cs typeface="Times New Roman"/>
              </a:rPr>
              <a:t>H</a:t>
            </a:r>
            <a:r>
              <a:rPr lang="en-US" sz="2400" spc="-18" dirty="0" err="1">
                <a:latin typeface="Times New Roman"/>
                <a:cs typeface="Times New Roman"/>
              </a:rPr>
              <a:t>ec</a:t>
            </a:r>
            <a:r>
              <a:rPr lang="en-US" sz="2400" spc="101" dirty="0" err="1">
                <a:latin typeface="Times New Roman"/>
                <a:cs typeface="Times New Roman"/>
              </a:rPr>
              <a:t>k</a:t>
            </a:r>
            <a:r>
              <a:rPr lang="en-US" sz="2400" spc="-4" dirty="0" err="1">
                <a:latin typeface="Times New Roman"/>
                <a:cs typeface="Times New Roman"/>
              </a:rPr>
              <a:t>i</a:t>
            </a:r>
            <a:r>
              <a:rPr lang="en-US" sz="2400" spc="93" dirty="0" err="1">
                <a:latin typeface="Times New Roman"/>
                <a:cs typeface="Times New Roman"/>
              </a:rPr>
              <a:t>t</a:t>
            </a:r>
            <a:endParaRPr lang="en-US" sz="2400" dirty="0">
              <a:cs typeface="Times New Roman" panose="02020603050405020304" pitchFamily="18" charset="0"/>
            </a:endParaRPr>
          </a:p>
        </p:txBody>
      </p:sp>
    </p:spTree>
    <p:extLst>
      <p:ext uri="{BB962C8B-B14F-4D97-AF65-F5344CB8AC3E}">
        <p14:creationId xmlns:p14="http://schemas.microsoft.com/office/powerpoint/2010/main" val="1476402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err="1">
                <a:cs typeface="Times New Roman" panose="02020603050405020304" pitchFamily="18" charset="0"/>
              </a:rPr>
              <a:t>Heckit</a:t>
            </a:r>
            <a:r>
              <a:rPr lang="en-US" sz="3600" dirty="0">
                <a:cs typeface="Times New Roman" panose="02020603050405020304" pitchFamily="18" charset="0"/>
              </a:rPr>
              <a:t>: A brief overview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Like hurdle models, </a:t>
                </a:r>
                <a:r>
                  <a:rPr lang="en-US" sz="2400" dirty="0" err="1">
                    <a:cs typeface="Times New Roman" panose="02020603050405020304" pitchFamily="18" charset="0"/>
                  </a:rPr>
                  <a:t>Heckit</a:t>
                </a:r>
                <a:r>
                  <a:rPr lang="en-US" sz="2400" dirty="0">
                    <a:cs typeface="Times New Roman" panose="02020603050405020304" pitchFamily="18" charset="0"/>
                  </a:rPr>
                  <a:t> models specify two equations: </a:t>
                </a:r>
              </a:p>
              <a:p>
                <a:pPr marL="617220" lvl="1" indent="-342900">
                  <a:buFont typeface="+mj-lt"/>
                  <a:buAutoNum type="arabicPeriod"/>
                </a:pPr>
                <a:r>
                  <a:rPr lang="en-US" sz="2400" dirty="0">
                    <a:cs typeface="Times New Roman" panose="02020603050405020304" pitchFamily="18" charset="0"/>
                  </a:rPr>
                  <a:t>Probability of an </a:t>
                </a:r>
                <a:r>
                  <a:rPr lang="en-US" sz="2400" b="1" dirty="0">
                    <a:cs typeface="Times New Roman" panose="02020603050405020304" pitchFamily="18" charset="0"/>
                  </a:rPr>
                  <a:t>observed </a:t>
                </a:r>
                <a:r>
                  <a:rPr lang="en-US" sz="2400" dirty="0">
                    <a:cs typeface="Times New Roman" panose="02020603050405020304" pitchFamily="18" charset="0"/>
                  </a:rPr>
                  <a:t>outcome </a:t>
                </a:r>
                <a14:m>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Pr</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(note: not probability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r>
                  <a:rPr lang="en-US" sz="2400" dirty="0">
                    <a:cs typeface="Times New Roman" panose="02020603050405020304" pitchFamily="18" charset="0"/>
                  </a:rPr>
                  <a:t>)</a:t>
                </a:r>
              </a:p>
              <a:p>
                <a:pPr marL="617220" lvl="1" indent="-342900">
                  <a:buFont typeface="+mj-lt"/>
                  <a:buAutoNum type="arabicPeriod"/>
                </a:pPr>
                <a:r>
                  <a:rPr lang="en-US" sz="2400" dirty="0">
                    <a:cs typeface="Times New Roman" panose="02020603050405020304" pitchFamily="18" charset="0"/>
                  </a:rPr>
                  <a:t>Main regression, matching the moment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𝑥</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Examples: </a:t>
                </a:r>
              </a:p>
              <a:p>
                <a:pPr lvl="1"/>
                <a:r>
                  <a:rPr lang="en-US" sz="2400" dirty="0">
                    <a:cs typeface="Times New Roman" panose="02020603050405020304" pitchFamily="18" charset="0"/>
                  </a:rPr>
                  <a:t>Are 0-visit people not going to a doctor, or do they not have access?</a:t>
                </a:r>
              </a:p>
              <a:p>
                <a:pPr lvl="1"/>
                <a:r>
                  <a:rPr lang="en-US" sz="2400" dirty="0">
                    <a:cs typeface="Times New Roman" panose="02020603050405020304" pitchFamily="18" charset="0"/>
                  </a:rPr>
                  <a:t>Smoking: are the 0s lies? Are non-smokers just price responsive? </a:t>
                </a:r>
              </a:p>
              <a:p>
                <a:r>
                  <a:rPr lang="en-US" sz="2400" dirty="0">
                    <a:cs typeface="Times New Roman" panose="02020603050405020304" pitchFamily="18" charset="0"/>
                  </a:rPr>
                  <a:t>Main setback: need to </a:t>
                </a:r>
                <a:r>
                  <a:rPr lang="en-US" sz="2400" b="1" dirty="0">
                    <a:cs typeface="Times New Roman" panose="02020603050405020304" pitchFamily="18" charset="0"/>
                  </a:rPr>
                  <a:t>specify a selection equation</a:t>
                </a:r>
              </a:p>
              <a:p>
                <a:pPr lvl="1"/>
                <a:r>
                  <a:rPr lang="en-US" sz="2400" dirty="0">
                    <a:cs typeface="Times New Roman" panose="02020603050405020304" pitchFamily="18" charset="0"/>
                  </a:rPr>
                  <a:t>No longer assuming </a:t>
                </a:r>
                <a:r>
                  <a:rPr lang="en-US" sz="2400" i="1" dirty="0">
                    <a:cs typeface="Times New Roman" panose="02020603050405020304" pitchFamily="18" charset="0"/>
                  </a:rPr>
                  <a:t>conditional independence </a:t>
                </a:r>
                <a:r>
                  <a:rPr lang="en-US" sz="2400" dirty="0">
                    <a:cs typeface="Times New Roman" panose="02020603050405020304" pitchFamily="18" charset="0"/>
                  </a:rPr>
                  <a:t>across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dirty="0">
                    <a:cs typeface="Times New Roman" panose="02020603050405020304" pitchFamily="18" charset="0"/>
                  </a:rPr>
                  <a:t> and </a:t>
                </a: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endParaRPr lang="en-US" sz="2400" dirty="0">
                  <a:cs typeface="Times New Roman" panose="02020603050405020304" pitchFamily="18" charset="0"/>
                </a:endParaRPr>
              </a:p>
              <a:p>
                <a:pPr lvl="1"/>
                <a:r>
                  <a:rPr lang="en-US" sz="2400" dirty="0">
                    <a:cs typeface="Times New Roman" panose="02020603050405020304" pitchFamily="18" charset="0"/>
                  </a:rPr>
                  <a:t>This requires you to be very confident in your DAG </a:t>
                </a:r>
                <a:r>
                  <a:rPr lang="en-US" sz="2400" i="1" dirty="0">
                    <a:cs typeface="Times New Roman" panose="02020603050405020304" pitchFamily="18" charset="0"/>
                  </a:rPr>
                  <a:t>and </a:t>
                </a:r>
                <a:r>
                  <a:rPr lang="en-US" sz="2400" dirty="0">
                    <a:cs typeface="Times New Roman" panose="02020603050405020304" pitchFamily="18" charset="0"/>
                  </a:rPr>
                  <a:t>your data</a:t>
                </a:r>
              </a:p>
              <a:p>
                <a:pPr lvl="1"/>
                <a:r>
                  <a:rPr lang="en-US" sz="2400" dirty="0">
                    <a:cs typeface="Times New Roman" panose="02020603050405020304" pitchFamily="18" charset="0"/>
                  </a:rPr>
                  <a:t>Generally, if you have the data to predict selection, selection isn’t a problem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3335582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p:txBody>
      </p:sp>
    </p:spTree>
    <p:extLst>
      <p:ext uri="{BB962C8B-B14F-4D97-AF65-F5344CB8AC3E}">
        <p14:creationId xmlns:p14="http://schemas.microsoft.com/office/powerpoint/2010/main" val="3802460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p:txBody>
      </p:sp>
    </p:spTree>
    <p:extLst>
      <p:ext uri="{BB962C8B-B14F-4D97-AF65-F5344CB8AC3E}">
        <p14:creationId xmlns:p14="http://schemas.microsoft.com/office/powerpoint/2010/main" val="944077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1932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identifying assumption are they resting on?</a:t>
            </a:r>
          </a:p>
          <a:p>
            <a:pPr lvl="1"/>
            <a:r>
              <a:rPr lang="en-US" sz="2200" dirty="0">
                <a:cs typeface="Times New Roman" panose="02020603050405020304" pitchFamily="18" charset="0"/>
              </a:rPr>
              <a:t>Do they have a control group? Who? </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546201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B8D28D2-22CF-1B21-9B40-D523FF5C9ABF}"/>
              </a:ext>
            </a:extLst>
          </p:cNvPr>
          <p:cNvPicPr>
            <a:picLocks noChangeAspect="1"/>
          </p:cNvPicPr>
          <p:nvPr/>
        </p:nvPicPr>
        <p:blipFill>
          <a:blip r:embed="rId3"/>
          <a:stretch>
            <a:fillRect/>
          </a:stretch>
        </p:blipFill>
        <p:spPr>
          <a:xfrm>
            <a:off x="838200" y="962231"/>
            <a:ext cx="8926171" cy="5639587"/>
          </a:xfrm>
          <a:prstGeom prst="rect">
            <a:avLst/>
          </a:prstGeom>
        </p:spPr>
      </p:pic>
    </p:spTree>
    <p:extLst>
      <p:ext uri="{BB962C8B-B14F-4D97-AF65-F5344CB8AC3E}">
        <p14:creationId xmlns:p14="http://schemas.microsoft.com/office/powerpoint/2010/main" val="3016574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Job Changes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1B982D-3109-50AC-7B64-32C959187547}"/>
              </a:ext>
            </a:extLst>
          </p:cNvPr>
          <p:cNvPicPr>
            <a:picLocks noGrp="1" noChangeAspect="1"/>
          </p:cNvPicPr>
          <p:nvPr>
            <p:ph idx="1"/>
          </p:nvPr>
        </p:nvPicPr>
        <p:blipFill>
          <a:blip r:embed="rId3"/>
          <a:stretch>
            <a:fillRect/>
          </a:stretch>
        </p:blipFill>
        <p:spPr>
          <a:xfrm>
            <a:off x="1447800" y="1447800"/>
            <a:ext cx="8229600" cy="4849585"/>
          </a:xfrm>
        </p:spPr>
      </p:pic>
      <p:sp>
        <p:nvSpPr>
          <p:cNvPr id="3" name="TextBox 2">
            <a:extLst>
              <a:ext uri="{FF2B5EF4-FFF2-40B4-BE49-F238E27FC236}">
                <a16:creationId xmlns:a16="http://schemas.microsoft.com/office/drawing/2014/main" id="{5AFE7A7A-9E4F-D5D7-F286-5F55F18D9159}"/>
              </a:ext>
            </a:extLst>
          </p:cNvPr>
          <p:cNvSpPr txBox="1"/>
          <p:nvPr/>
        </p:nvSpPr>
        <p:spPr>
          <a:xfrm>
            <a:off x="7924800" y="6050234"/>
            <a:ext cx="3250826" cy="461665"/>
          </a:xfrm>
          <a:prstGeom prst="rect">
            <a:avLst/>
          </a:prstGeom>
          <a:solidFill>
            <a:schemeClr val="accent1">
              <a:lumMod val="40000"/>
              <a:lumOff val="60000"/>
            </a:schemeClr>
          </a:solidFill>
          <a:ln>
            <a:solidFill>
              <a:schemeClr val="accent1">
                <a:lumMod val="50000"/>
              </a:schemeClr>
            </a:solidFill>
          </a:ln>
        </p:spPr>
        <p:txBody>
          <a:bodyPr wrap="none" rtlCol="0">
            <a:spAutoFit/>
          </a:bodyPr>
          <a:lstStyle/>
          <a:p>
            <a:r>
              <a:rPr lang="en-US" sz="2400" b="1" dirty="0">
                <a:solidFill>
                  <a:srgbClr val="C00000"/>
                </a:solidFill>
                <a:latin typeface="Aptos" panose="020B0004020202020204" pitchFamily="34" charset="0"/>
              </a:rPr>
              <a:t>Count to ten, take it in</a:t>
            </a:r>
          </a:p>
        </p:txBody>
      </p:sp>
    </p:spTree>
    <p:extLst>
      <p:ext uri="{BB962C8B-B14F-4D97-AF65-F5344CB8AC3E}">
        <p14:creationId xmlns:p14="http://schemas.microsoft.com/office/powerpoint/2010/main" val="24822365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 Note: Figures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this?</a:t>
            </a:r>
          </a:p>
        </p:txBody>
      </p:sp>
      <p:pic>
        <p:nvPicPr>
          <p:cNvPr id="5" name="Picture 4">
            <a:extLst>
              <a:ext uri="{FF2B5EF4-FFF2-40B4-BE49-F238E27FC236}">
                <a16:creationId xmlns:a16="http://schemas.microsoft.com/office/drawing/2014/main" id="{3B6F4C46-84C8-A0EB-AC4B-89892DF32E16}"/>
              </a:ext>
            </a:extLst>
          </p:cNvPr>
          <p:cNvPicPr>
            <a:picLocks noChangeAspect="1"/>
          </p:cNvPicPr>
          <p:nvPr/>
        </p:nvPicPr>
        <p:blipFill>
          <a:blip r:embed="rId3"/>
          <a:stretch>
            <a:fillRect/>
          </a:stretch>
        </p:blipFill>
        <p:spPr>
          <a:xfrm>
            <a:off x="636104" y="845495"/>
            <a:ext cx="8839200" cy="5362694"/>
          </a:xfrm>
          <a:prstGeom prst="rect">
            <a:avLst/>
          </a:prstGeom>
        </p:spPr>
      </p:pic>
    </p:spTree>
    <p:extLst>
      <p:ext uri="{BB962C8B-B14F-4D97-AF65-F5344CB8AC3E}">
        <p14:creationId xmlns:p14="http://schemas.microsoft.com/office/powerpoint/2010/main" val="4178306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Outcome variables: </a:t>
            </a:r>
          </a:p>
          <a:p>
            <a:pPr marL="457200" indent="-457200">
              <a:buFont typeface="+mj-lt"/>
              <a:buAutoNum type="arabicPeriod"/>
            </a:pPr>
            <a:r>
              <a:rPr lang="en-US" sz="2400" dirty="0">
                <a:cs typeface="Times New Roman" panose="02020603050405020304" pitchFamily="18" charset="0"/>
              </a:rPr>
              <a:t>Hospital admission (extensive margin) </a:t>
            </a:r>
          </a:p>
          <a:p>
            <a:pPr marL="457200" indent="-457200">
              <a:buFont typeface="+mj-lt"/>
              <a:buAutoNum type="arabicPeriod"/>
            </a:pPr>
            <a:r>
              <a:rPr lang="en-US" sz="2400" dirty="0">
                <a:cs typeface="Times New Roman" panose="02020603050405020304" pitchFamily="18" charset="0"/>
              </a:rPr>
              <a:t>Hospital utilization/length of stay (intensive margin) </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Assumptions to check: </a:t>
            </a:r>
          </a:p>
          <a:p>
            <a:r>
              <a:rPr lang="en-US" sz="2400" dirty="0">
                <a:cs typeface="Times New Roman" panose="02020603050405020304" pitchFamily="18" charset="0"/>
              </a:rPr>
              <a:t>Is there a selection process that needs to be modeled? </a:t>
            </a:r>
          </a:p>
          <a:p>
            <a:r>
              <a:rPr lang="en-US" sz="2400" dirty="0">
                <a:cs typeface="Times New Roman" panose="02020603050405020304" pitchFamily="18" charset="0"/>
              </a:rPr>
              <a:t>Are we observing the zeros? </a:t>
            </a:r>
          </a:p>
        </p:txBody>
      </p:sp>
    </p:spTree>
    <p:extLst>
      <p:ext uri="{BB962C8B-B14F-4D97-AF65-F5344CB8AC3E}">
        <p14:creationId xmlns:p14="http://schemas.microsoft.com/office/powerpoint/2010/main" val="5341374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Decision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Decision stage is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likelihood of admission </a:t>
            </a:r>
          </a:p>
        </p:txBody>
      </p:sp>
      <p:pic>
        <p:nvPicPr>
          <p:cNvPr id="5" name="Picture 4">
            <a:extLst>
              <a:ext uri="{FF2B5EF4-FFF2-40B4-BE49-F238E27FC236}">
                <a16:creationId xmlns:a16="http://schemas.microsoft.com/office/drawing/2014/main" id="{09A84FB0-4216-7148-CE89-E0B0B35CC181}"/>
              </a:ext>
            </a:extLst>
          </p:cNvPr>
          <p:cNvPicPr>
            <a:picLocks noChangeAspect="1"/>
          </p:cNvPicPr>
          <p:nvPr/>
        </p:nvPicPr>
        <p:blipFill>
          <a:blip r:embed="rId3"/>
          <a:stretch>
            <a:fillRect/>
          </a:stretch>
        </p:blipFill>
        <p:spPr>
          <a:xfrm>
            <a:off x="1143000" y="2057400"/>
            <a:ext cx="7584490" cy="1676400"/>
          </a:xfrm>
          <a:prstGeom prst="rect">
            <a:avLst/>
          </a:prstGeom>
        </p:spPr>
      </p:pic>
    </p:spTree>
    <p:extLst>
      <p:ext uri="{BB962C8B-B14F-4D97-AF65-F5344CB8AC3E}">
        <p14:creationId xmlns:p14="http://schemas.microsoft.com/office/powerpoint/2010/main" val="2516230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lvl="1"/>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42047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lnSpcReduction="10000"/>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Use IV (</a:t>
            </a:r>
            <a:r>
              <a:rPr lang="en-US" sz="2400" b="1" dirty="0">
                <a:cs typeface="Times New Roman" panose="02020603050405020304" pitchFamily="18" charset="0"/>
              </a:rPr>
              <a:t>control function</a:t>
            </a:r>
            <a:r>
              <a:rPr lang="en-US" sz="2400" dirty="0">
                <a:cs typeface="Times New Roman" panose="02020603050405020304" pitchFamily="18" charset="0"/>
              </a:rPr>
              <a:t>) to deal with endogeneity (with 6 instruments!): </a:t>
            </a:r>
          </a:p>
          <a:p>
            <a:pPr lvl="1"/>
            <a:r>
              <a:rPr lang="en-US" sz="2200" dirty="0">
                <a:cs typeface="Times New Roman" panose="02020603050405020304" pitchFamily="18" charset="0"/>
              </a:rPr>
              <a:t>Socialist party support + post interaction</a:t>
            </a:r>
          </a:p>
          <a:p>
            <a:pPr lvl="1"/>
            <a:r>
              <a:rPr lang="en-US" sz="2200" dirty="0">
                <a:cs typeface="Times New Roman" panose="02020603050405020304" pitchFamily="18" charset="0"/>
              </a:rPr>
              <a:t>Coverage of public home care prior to policy + post interaction</a:t>
            </a:r>
          </a:p>
          <a:p>
            <a:pPr lvl="1"/>
            <a:r>
              <a:rPr lang="en-US" sz="2200" dirty="0">
                <a:cs typeface="Times New Roman" panose="02020603050405020304" pitchFamily="18" charset="0"/>
              </a:rPr>
              <a:t>Proportion of women outside the labor market (why?) </a:t>
            </a:r>
          </a:p>
          <a:p>
            <a:pPr lvl="1"/>
            <a:r>
              <a:rPr lang="en-US" sz="2200" dirty="0">
                <a:cs typeface="Times New Roman" panose="02020603050405020304" pitchFamily="18" charset="0"/>
              </a:rPr>
              <a:t>Living in a rural area or not</a:t>
            </a: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87348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IV First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4FAF827C-0FBE-F5B5-C625-41C0740659A7}"/>
              </a:ext>
            </a:extLst>
          </p:cNvPr>
          <p:cNvPicPr>
            <a:picLocks noChangeAspect="1"/>
          </p:cNvPicPr>
          <p:nvPr/>
        </p:nvPicPr>
        <p:blipFill>
          <a:blip r:embed="rId3"/>
          <a:stretch>
            <a:fillRect/>
          </a:stretch>
        </p:blipFill>
        <p:spPr>
          <a:xfrm>
            <a:off x="609600" y="988735"/>
            <a:ext cx="8230749" cy="5420481"/>
          </a:xfrm>
          <a:prstGeom prst="rect">
            <a:avLst/>
          </a:prstGeom>
        </p:spPr>
      </p:pic>
    </p:spTree>
    <p:extLst>
      <p:ext uri="{BB962C8B-B14F-4D97-AF65-F5344CB8AC3E}">
        <p14:creationId xmlns:p14="http://schemas.microsoft.com/office/powerpoint/2010/main" val="6876311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Hurdle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DE7FDE1-2C4C-62A4-17B8-C43AC2E71554}"/>
              </a:ext>
            </a:extLst>
          </p:cNvPr>
          <p:cNvPicPr>
            <a:picLocks noChangeAspect="1"/>
          </p:cNvPicPr>
          <p:nvPr/>
        </p:nvPicPr>
        <p:blipFill>
          <a:blip r:embed="rId3"/>
          <a:stretch>
            <a:fillRect/>
          </a:stretch>
        </p:blipFill>
        <p:spPr>
          <a:xfrm>
            <a:off x="685800" y="1030358"/>
            <a:ext cx="9840698" cy="5001323"/>
          </a:xfrm>
          <a:prstGeom prst="rect">
            <a:avLst/>
          </a:prstGeom>
        </p:spPr>
      </p:pic>
    </p:spTree>
    <p:extLst>
      <p:ext uri="{BB962C8B-B14F-4D97-AF65-F5344CB8AC3E}">
        <p14:creationId xmlns:p14="http://schemas.microsoft.com/office/powerpoint/2010/main" val="1199665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spTree>
    <p:extLst>
      <p:ext uri="{BB962C8B-B14F-4D97-AF65-F5344CB8AC3E}">
        <p14:creationId xmlns:p14="http://schemas.microsoft.com/office/powerpoint/2010/main" val="2560150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pic>
        <p:nvPicPr>
          <p:cNvPr id="5" name="Picture 4">
            <a:extLst>
              <a:ext uri="{FF2B5EF4-FFF2-40B4-BE49-F238E27FC236}">
                <a16:creationId xmlns:a16="http://schemas.microsoft.com/office/drawing/2014/main" id="{074E6AAC-08AD-A997-D162-A2A74F1526C4}"/>
              </a:ext>
            </a:extLst>
          </p:cNvPr>
          <p:cNvPicPr>
            <a:picLocks noChangeAspect="1"/>
          </p:cNvPicPr>
          <p:nvPr/>
        </p:nvPicPr>
        <p:blipFill>
          <a:blip r:embed="rId3"/>
          <a:stretch>
            <a:fillRect/>
          </a:stretch>
        </p:blipFill>
        <p:spPr>
          <a:xfrm>
            <a:off x="748300" y="1036807"/>
            <a:ext cx="10174120" cy="5201376"/>
          </a:xfrm>
          <a:prstGeom prst="rect">
            <a:avLst/>
          </a:prstGeom>
        </p:spPr>
      </p:pic>
    </p:spTree>
    <p:extLst>
      <p:ext uri="{BB962C8B-B14F-4D97-AF65-F5344CB8AC3E}">
        <p14:creationId xmlns:p14="http://schemas.microsoft.com/office/powerpoint/2010/main" val="2814855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399763776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6612</TotalTime>
  <Words>10312</Words>
  <Application>Microsoft Office PowerPoint</Application>
  <PresentationFormat>Widescreen</PresentationFormat>
  <Paragraphs>923</Paragraphs>
  <Slides>123</Slides>
  <Notes>118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123</vt:i4>
      </vt:variant>
    </vt:vector>
  </HeadingPairs>
  <TitlesOfParts>
    <vt:vector size="133" baseType="lpstr">
      <vt:lpstr>Aptos</vt:lpstr>
      <vt:lpstr>Arial</vt:lpstr>
      <vt:lpstr>Calibri</vt:lpstr>
      <vt:lpstr>Cambria Math</vt:lpstr>
      <vt:lpstr>Century Schoolbook</vt:lpstr>
      <vt:lpstr>Symbol</vt:lpstr>
      <vt:lpstr>Times New Roman</vt:lpstr>
      <vt:lpstr>Wingdings</vt:lpstr>
      <vt:lpstr>Wingdings 2</vt:lpstr>
      <vt:lpstr>View</vt:lpstr>
      <vt:lpstr>Quant Methods in HSR I  (Taylor’s Version)</vt:lpstr>
      <vt:lpstr>Are you ready for it?</vt:lpstr>
      <vt:lpstr>PowerPoint Presentation</vt:lpstr>
      <vt:lpstr>Examples of Limited Dependent Variables</vt:lpstr>
      <vt:lpstr>Examples of Limited Dependent Variables</vt:lpstr>
      <vt:lpstr>Count Data:  Poisson Regression</vt:lpstr>
      <vt:lpstr>Examples of Count Data in Health Policy</vt:lpstr>
      <vt:lpstr>Examples of Count Data in Health Policy</vt:lpstr>
      <vt:lpstr>Examples of Count Data: Job Changes</vt:lpstr>
      <vt:lpstr>The Poisson Distribution</vt:lpstr>
      <vt:lpstr>The Poisson Distribution</vt:lpstr>
      <vt:lpstr>The Poisson Distribution</vt:lpstr>
      <vt:lpstr>Poisson Regressions in Practice: Interpretation</vt:lpstr>
      <vt:lpstr>Poisson Regressions in Practice: Interpretation</vt:lpstr>
      <vt:lpstr>Poisson Regressions in Practice: Dispersion</vt:lpstr>
      <vt:lpstr>Poisson Regressions in Practice: Advantages</vt:lpstr>
      <vt:lpstr>Poisson Regressions in Practice: Dispersion</vt:lpstr>
      <vt:lpstr>Poisson Regressions in Practice: Dispersion</vt:lpstr>
      <vt:lpstr>Example: How do hospital closures affect access?</vt:lpstr>
      <vt:lpstr>Example: How do hospital closures affect access?</vt:lpstr>
      <vt:lpstr>Example: How do hospital closures affect access?</vt:lpstr>
      <vt:lpstr>Example: How do hospital closures affect access?</vt:lpstr>
      <vt:lpstr>Data: What story are we telling here? </vt:lpstr>
      <vt:lpstr>Results: Linear Probability Models</vt:lpstr>
      <vt:lpstr>Poisson results: How do hospital closures affect access?</vt:lpstr>
      <vt:lpstr>Poisson results: How do hospital closures affect access?</vt:lpstr>
      <vt:lpstr>Mini Referee Report</vt:lpstr>
      <vt:lpstr>Identification  and Alternate Approaches</vt:lpstr>
      <vt:lpstr>Identification: A definition</vt:lpstr>
      <vt:lpstr>Identification: A definition</vt:lpstr>
      <vt:lpstr>Who’s afraid of little old me?</vt:lpstr>
      <vt:lpstr>Who’s afraid of little old me?</vt:lpstr>
      <vt:lpstr>Example: Linear Regression</vt:lpstr>
      <vt:lpstr>Identification: A definition</vt:lpstr>
      <vt:lpstr>The Identification Police</vt:lpstr>
      <vt:lpstr>The Identification Police</vt:lpstr>
      <vt:lpstr>The Identification Police</vt:lpstr>
      <vt:lpstr>Approaches to Identification (a review)</vt:lpstr>
      <vt:lpstr>Approaches to Identification (a review)</vt:lpstr>
      <vt:lpstr>Approaches to Identification (a review)</vt:lpstr>
      <vt:lpstr>Linking Identification and Models (our invisible strings) </vt:lpstr>
      <vt:lpstr>Linking Identification and Models </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PowerPoint Presentation</vt:lpstr>
      <vt:lpstr>Alternative Approaches to Identification</vt:lpstr>
      <vt:lpstr>Alternative Approaches to Identification</vt:lpstr>
      <vt:lpstr>Partial Identification</vt:lpstr>
      <vt:lpstr>Partial Identification</vt:lpstr>
      <vt:lpstr>The trick: bounding identification sets</vt:lpstr>
      <vt:lpstr>The trick: bounding identification sets</vt:lpstr>
      <vt:lpstr>The trick: bounding identification sets</vt:lpstr>
      <vt:lpstr>Applied Example: Dental Insurance</vt:lpstr>
      <vt:lpstr>Applied Example: Dental Insurance</vt:lpstr>
      <vt:lpstr>Applied Example: Dental Insurance</vt:lpstr>
      <vt:lpstr>Applied Example: Dental Insurance</vt:lpstr>
      <vt:lpstr>Applied Example: Dental Insurance</vt:lpstr>
      <vt:lpstr>Results </vt:lpstr>
      <vt:lpstr>Takeaways </vt:lpstr>
      <vt:lpstr>Uses in research </vt:lpstr>
      <vt:lpstr>Computational Example: LATEs</vt:lpstr>
      <vt:lpstr>Computational Example: LATEs</vt:lpstr>
      <vt:lpstr>Computational Example: LATEs</vt:lpstr>
      <vt:lpstr>Computational Example: LATEs</vt:lpstr>
      <vt:lpstr>PowerPoint Presentation</vt:lpstr>
      <vt:lpstr>Another example: OVB</vt:lpstr>
      <vt:lpstr>Another example: OVB</vt:lpstr>
      <vt:lpstr>Another example: OVB</vt:lpstr>
      <vt:lpstr>A final approach: build out a structural model! </vt:lpstr>
      <vt:lpstr>Are we out of the woods yet?</vt:lpstr>
      <vt:lpstr>Appendix</vt:lpstr>
      <vt:lpstr>Hurdle Models</vt:lpstr>
      <vt:lpstr>A unique form of excess dispersion: Zeros</vt:lpstr>
      <vt:lpstr>A unique form of excess dispersion: Zeros</vt:lpstr>
      <vt:lpstr>Hurdle Models in Theory</vt:lpstr>
      <vt:lpstr>Hurdle Models in Theory</vt:lpstr>
      <vt:lpstr>Hurdle Models in Theory</vt:lpstr>
      <vt:lpstr>Hurdle Models in Practice</vt:lpstr>
      <vt:lpstr>Is a Hurdle Model Appropriate?</vt:lpstr>
      <vt:lpstr>Heckit: A brief overview</vt:lpstr>
      <vt:lpstr>Example: How can LTC care be expanded affordably?</vt:lpstr>
      <vt:lpstr>Example: How can LTC care be expanded affordably?</vt:lpstr>
      <vt:lpstr>Example: How can LTC care be expanded affordably?</vt:lpstr>
      <vt:lpstr>Example: How can LTC care be expanded affordably?</vt:lpstr>
      <vt:lpstr>Data: What story are we telling here? </vt:lpstr>
      <vt:lpstr>Side Note: Figures</vt:lpstr>
      <vt:lpstr>Data: What story are we telling here? </vt:lpstr>
      <vt:lpstr>Empirical Strategy: Decision Stage</vt:lpstr>
      <vt:lpstr>Empirical Strategy: Intensity Stage</vt:lpstr>
      <vt:lpstr>Empirical Strategy: Intensity Stage</vt:lpstr>
      <vt:lpstr>Results: IV First Stage</vt:lpstr>
      <vt:lpstr>Results: Hurdle Model</vt:lpstr>
      <vt:lpstr>Policy Implications: Hospital Costs</vt:lpstr>
      <vt:lpstr>Policy Implications: Hospital Costs</vt:lpstr>
      <vt:lpstr>Mini Referee Report</vt:lpstr>
      <vt:lpstr>Multinomial Choice Logit</vt:lpstr>
      <vt:lpstr>Multinomial Choice Logit: When Choices Matter (More)</vt:lpstr>
      <vt:lpstr>Multinomial Choice Logit: When Choices Matter (More)</vt:lpstr>
      <vt:lpstr>What makes this setting unique? </vt:lpstr>
      <vt:lpstr>What makes this setting unique? </vt:lpstr>
      <vt:lpstr>Multinomial Logit: Setup</vt:lpstr>
      <vt:lpstr>Multinomial Logit: Setup</vt:lpstr>
      <vt:lpstr>Multinomial Logit: Setup</vt:lpstr>
      <vt:lpstr>Multinomial Logit: Intuition </vt:lpstr>
      <vt:lpstr>Multinomial Logit: Estimation</vt:lpstr>
      <vt:lpstr>Multinomial Logit: Estimation</vt:lpstr>
      <vt:lpstr>Multinomial Logit: Interpretation</vt:lpstr>
      <vt:lpstr>Multinomial Logit: Interpretation</vt:lpstr>
      <vt:lpstr>A quick note: multinomial probit versus logit</vt:lpstr>
      <vt:lpstr>Example: How do physicians choose specialties? </vt:lpstr>
      <vt:lpstr>Example: How do physicians choose specialties? </vt:lpstr>
      <vt:lpstr>Example: How do physicians choose specialties? </vt:lpstr>
      <vt:lpstr>Example: How do physicians choose specialties? </vt:lpstr>
      <vt:lpstr>Choice Experiment</vt:lpstr>
      <vt:lpstr>Choice Experiments</vt:lpstr>
      <vt:lpstr>Results: What do MDs Care About?</vt:lpstr>
      <vt:lpstr>Policy Implications: Simulating Choices</vt:lpstr>
      <vt:lpstr>Mini Referee Report</vt:lpstr>
      <vt:lpstr>Conclusion: Limited Dependent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585</cp:revision>
  <dcterms:created xsi:type="dcterms:W3CDTF">2011-01-10T00:42:42Z</dcterms:created>
  <dcterms:modified xsi:type="dcterms:W3CDTF">2024-11-15T17:33:44Z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